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542" r:id="rId5"/>
    <p:sldId id="638" r:id="rId6"/>
    <p:sldId id="520" r:id="rId7"/>
    <p:sldId id="544" r:id="rId8"/>
    <p:sldId id="546" r:id="rId9"/>
    <p:sldId id="526" r:id="rId10"/>
    <p:sldId id="560" r:id="rId11"/>
    <p:sldId id="570" r:id="rId12"/>
    <p:sldId id="624" r:id="rId13"/>
    <p:sldId id="640" r:id="rId14"/>
    <p:sldId id="599" r:id="rId15"/>
    <p:sldId id="622" r:id="rId16"/>
    <p:sldId id="625" r:id="rId17"/>
    <p:sldId id="553" r:id="rId18"/>
    <p:sldId id="594" r:id="rId19"/>
    <p:sldId id="593" r:id="rId20"/>
    <p:sldId id="556" r:id="rId21"/>
    <p:sldId id="610" r:id="rId22"/>
    <p:sldId id="602" r:id="rId23"/>
    <p:sldId id="605" r:id="rId24"/>
    <p:sldId id="614" r:id="rId25"/>
    <p:sldId id="562" r:id="rId26"/>
    <p:sldId id="582" r:id="rId27"/>
    <p:sldId id="581" r:id="rId28"/>
    <p:sldId id="567" r:id="rId29"/>
    <p:sldId id="569" r:id="rId30"/>
    <p:sldId id="563" r:id="rId31"/>
    <p:sldId id="611" r:id="rId32"/>
    <p:sldId id="612" r:id="rId33"/>
    <p:sldId id="604" r:id="rId34"/>
    <p:sldId id="627" r:id="rId35"/>
    <p:sldId id="628" r:id="rId36"/>
    <p:sldId id="629" r:id="rId37"/>
    <p:sldId id="630" r:id="rId38"/>
    <p:sldId id="615" r:id="rId39"/>
    <p:sldId id="609" r:id="rId40"/>
    <p:sldId id="626" r:id="rId41"/>
    <p:sldId id="607" r:id="rId42"/>
    <p:sldId id="606" r:id="rId43"/>
    <p:sldId id="617" r:id="rId44"/>
    <p:sldId id="620" r:id="rId45"/>
    <p:sldId id="621" r:id="rId46"/>
    <p:sldId id="619" r:id="rId47"/>
    <p:sldId id="632" r:id="rId48"/>
    <p:sldId id="618" r:id="rId49"/>
    <p:sldId id="631" r:id="rId50"/>
    <p:sldId id="633" r:id="rId51"/>
    <p:sldId id="634" r:id="rId52"/>
    <p:sldId id="635" r:id="rId53"/>
    <p:sldId id="636" r:id="rId54"/>
    <p:sldId id="639" r:id="rId55"/>
  </p:sldIdLst>
  <p:sldSz cx="9144000" cy="5143500" type="screen16x9"/>
  <p:notesSz cx="7023100" cy="93091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0">
          <p15:clr>
            <a:srgbClr val="A4A3A4"/>
          </p15:clr>
        </p15:guide>
        <p15:guide id="2" orient="horz" pos="673">
          <p15:clr>
            <a:srgbClr val="A4A3A4"/>
          </p15:clr>
        </p15:guide>
        <p15:guide id="3" pos="29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EDE7F1"/>
    <a:srgbClr val="FF9B9B"/>
    <a:srgbClr val="CCFFFF"/>
    <a:srgbClr val="85CC49"/>
    <a:srgbClr val="EBECED"/>
    <a:srgbClr val="A3A3A3"/>
    <a:srgbClr val="CC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2013" autoAdjust="0"/>
  </p:normalViewPr>
  <p:slideViewPr>
    <p:cSldViewPr snapToGrid="0">
      <p:cViewPr varScale="1">
        <p:scale>
          <a:sx n="106" d="100"/>
          <a:sy n="106" d="100"/>
        </p:scale>
        <p:origin x="974" y="67"/>
      </p:cViewPr>
      <p:guideLst>
        <p:guide orient="horz" pos="200"/>
        <p:guide orient="horz" pos="673"/>
        <p:guide pos="29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2262" y="-10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ED689A7-67E1-40D2-80C6-FED77FBC7DB5}" type="datetimeFigureOut">
              <a:rPr lang="en-US"/>
              <a:pPr>
                <a:defRPr/>
              </a:pPr>
              <a:t>9/28/2017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318655D-0E62-44EA-BB77-24E9B995877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6993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0F5F3C3-0483-4F26-8C1F-CF3442334E6D}" type="datetimeFigureOut">
              <a:rPr lang="en-US"/>
              <a:pPr>
                <a:defRPr/>
              </a:pPr>
              <a:t>9/28/2017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4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1E37552-27B9-4AE5-9BA7-1996636E8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953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3237" eaLnBrk="1" fontAlgn="auto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  <a:p>
            <a:pPr>
              <a:lnSpc>
                <a:spcPct val="85000"/>
              </a:lnSpc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65534D-28A6-7D4C-A3C7-3A879AEBF78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6977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Remote</a:t>
            </a:r>
            <a:r>
              <a:rPr lang="en-US" baseline="0" dirty="0" smtClean="0"/>
              <a:t> access for family is limited to 530 only. This has been a concern for sensor users.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699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Patients report feeling freer without the cord.  Needs a minimum</a:t>
            </a:r>
            <a:r>
              <a:rPr lang="en-US" baseline="0" dirty="0" smtClean="0"/>
              <a:t> amount of insulin to initiate so waste potential for small amounts.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988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Cannot let pump die</a:t>
            </a:r>
            <a:r>
              <a:rPr lang="en-US" baseline="0" dirty="0" smtClean="0"/>
              <a:t>! CGM integration approved not yet implemented.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99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Accuracy and comfort keep improving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56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 stop checking BG.  Concern with limited calibrations. People become too trusting.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754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803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More time in range.  Time in range is 70-180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187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Patient</a:t>
            </a:r>
            <a:r>
              <a:rPr lang="en-US" baseline="0" dirty="0" smtClean="0"/>
              <a:t> – must be ready for technology mentally as well as physically</a:t>
            </a:r>
          </a:p>
          <a:p>
            <a:r>
              <a:rPr lang="en-US" baseline="0" dirty="0" smtClean="0"/>
              <a:t>Equipment -  what is important to them to live THEIR life with diabetes</a:t>
            </a:r>
          </a:p>
          <a:p>
            <a:r>
              <a:rPr lang="en-US" baseline="0" dirty="0" smtClean="0"/>
              <a:t>Time – can they devote the time to the equipment and make changes</a:t>
            </a:r>
          </a:p>
          <a:p>
            <a:r>
              <a:rPr lang="en-US" baseline="0" dirty="0" smtClean="0"/>
              <a:t>Insurance- sad but true deciding factor.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886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launch date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2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Misconceptions-</a:t>
            </a:r>
            <a:r>
              <a:rPr lang="en-US" baseline="0" dirty="0" smtClean="0"/>
              <a:t> does everything for you.  Easier than injections. </a:t>
            </a:r>
          </a:p>
          <a:p>
            <a:r>
              <a:rPr lang="en-US" baseline="0" dirty="0" smtClean="0"/>
              <a:t>Truth- more precision, more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532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Stress replace- throw away open basal insulin after starting pump.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92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Huge benefit.  People</a:t>
            </a:r>
            <a:r>
              <a:rPr lang="en-US" baseline="0" dirty="0" smtClean="0"/>
              <a:t> stop using as bolus is not “right”.  They do not understand factors going into the calculator.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11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#1 reason people do not move forward is being attached.  #2 is cost depending</a:t>
            </a:r>
            <a:r>
              <a:rPr lang="en-US" baseline="0" dirty="0" smtClean="0"/>
              <a:t> on insurance coverage.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0001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Newest feature available with Medtronic</a:t>
            </a:r>
            <a:r>
              <a:rPr lang="en-US" baseline="0" dirty="0" smtClean="0"/>
              <a:t> 530 and forward. Patient can turn off any time.  If not answered, suspend for 2 hours.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53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Newest feature available only with Medtronic</a:t>
            </a:r>
            <a:r>
              <a:rPr lang="en-US" baseline="0" dirty="0" smtClean="0"/>
              <a:t> 670. People seem to love this feature!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153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Medtronic advises ~8 week adjustment period.  Error on original slide- low can be set down to 50. To reach this goal, time in target is 70-180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E37552-27B9-4AE5-9BA7-1996636E8CF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732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1E46"/>
                </a:solidFill>
              </a:rPr>
              <a:t>Talking points:</a:t>
            </a:r>
          </a:p>
          <a:p>
            <a:pPr lvl="0"/>
            <a:endParaRPr lang="en-US" dirty="0">
              <a:solidFill>
                <a:srgbClr val="001E46"/>
              </a:solidFill>
            </a:endParaRPr>
          </a:p>
          <a:p>
            <a:pPr lvl="0"/>
            <a:r>
              <a:rPr lang="en-US" dirty="0">
                <a:solidFill>
                  <a:srgbClr val="001E46"/>
                </a:solidFill>
              </a:rPr>
              <a:t>Lead with Insights</a:t>
            </a:r>
          </a:p>
          <a:p>
            <a:pPr lvl="0"/>
            <a:endParaRPr lang="en-US" dirty="0">
              <a:solidFill>
                <a:srgbClr val="001E46"/>
              </a:solidFill>
            </a:endParaRPr>
          </a:p>
          <a:p>
            <a:pPr lvl="0"/>
            <a:r>
              <a:rPr lang="en-US" dirty="0">
                <a:solidFill>
                  <a:srgbClr val="001E46"/>
                </a:solidFill>
              </a:rPr>
              <a:t>“More than 5 out of 10 (about 56%) of people with Diabetes report being “very worried about the risk of hypoglycemic events.”</a:t>
            </a:r>
            <a:r>
              <a:rPr lang="en-US" baseline="30000" dirty="0">
                <a:solidFill>
                  <a:srgbClr val="001E46"/>
                </a:solidFill>
              </a:rPr>
              <a:t>2</a:t>
            </a:r>
          </a:p>
          <a:p>
            <a:pPr lvl="0"/>
            <a:endParaRPr lang="en-US" baseline="30000" dirty="0">
              <a:solidFill>
                <a:srgbClr val="001E46"/>
              </a:solidFill>
            </a:endParaRPr>
          </a:p>
          <a:p>
            <a:pPr lvl="0"/>
            <a:r>
              <a:rPr lang="en-US" dirty="0">
                <a:solidFill>
                  <a:srgbClr val="001E46"/>
                </a:solidFill>
              </a:rPr>
              <a:t>This fear and worry is addressed by our MiniMed systems that are available TODAY – our MiniMed 630G and MiniMed 530G systems which reduce the frequency of lows and instill confidence for those fearing lows.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But diabetes experts have identified that there are additional clinical metrics that matter – in addition to prevention/reduction of low blood sugars – and that’s </a:t>
            </a:r>
            <a:r>
              <a:rPr lang="en-US" b="1" dirty="0"/>
              <a:t>time in range.</a:t>
            </a:r>
          </a:p>
          <a:p>
            <a:pPr lvl="0"/>
            <a:endParaRPr lang="en-US" b="1" dirty="0">
              <a:solidFill>
                <a:srgbClr val="001E46"/>
              </a:solidFill>
              <a:latin typeface="Effra"/>
            </a:endParaRPr>
          </a:p>
          <a:p>
            <a:pPr lvl="0"/>
            <a:r>
              <a:rPr lang="en-US" b="1" dirty="0"/>
              <a:t>Time in range </a:t>
            </a:r>
            <a:r>
              <a:rPr lang="en-US" i="1" dirty="0"/>
              <a:t>defines </a:t>
            </a:r>
            <a:r>
              <a:rPr lang="en-US" dirty="0"/>
              <a:t>the daily experience of living with diabetes and is a battle between extremes.</a:t>
            </a:r>
          </a:p>
          <a:p>
            <a:pPr lvl="0"/>
            <a:endParaRPr lang="en-US" b="1" dirty="0">
              <a:solidFill>
                <a:srgbClr val="001E46"/>
              </a:solidFill>
              <a:latin typeface="Effra"/>
            </a:endParaRPr>
          </a:p>
          <a:p>
            <a:pPr lvl="0"/>
            <a:r>
              <a:rPr lang="en-US" dirty="0"/>
              <a:t>“… time-in-range (normal blood sugar control) has the biggest impact on patients' daily lives… that current therapies are falling short on time-in-range… and improved time-in-range positively impacts quality of life.”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And now there’s a therapy to help address this clinical and emotional need.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237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ate Title Hoz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Work\MyFiles\Private Work Related Docs\Client_File_Backups\OSUMC\2013 Rebrand Templates\06-10-2013 Rebrand Templates\CorpTitle_Widescreen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426029" y="2571750"/>
            <a:ext cx="6335486" cy="6904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54785" y="3271568"/>
            <a:ext cx="3877974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12" name="Group 11"/>
          <p:cNvGrpSpPr>
            <a:grpSpLocks noChangeAspect="1"/>
          </p:cNvGrpSpPr>
          <p:nvPr userDrawn="1"/>
        </p:nvGrpSpPr>
        <p:grpSpPr>
          <a:xfrm>
            <a:off x="3412298" y="4476751"/>
            <a:ext cx="2592905" cy="372431"/>
            <a:chOff x="487363" y="2840038"/>
            <a:chExt cx="8167687" cy="1173162"/>
          </a:xfrm>
        </p:grpSpPr>
        <p:sp>
          <p:nvSpPr>
            <p:cNvPr id="13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8083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4839892"/>
            <a:ext cx="482600" cy="17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4839892"/>
            <a:ext cx="482600" cy="17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1"/>
            <a:ext cx="9145588" cy="107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5037535"/>
            <a:ext cx="9145588" cy="107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28969"/>
          <a:stretch/>
        </p:blipFill>
        <p:spPr bwMode="auto">
          <a:xfrm>
            <a:off x="0" y="110477"/>
            <a:ext cx="8882743" cy="1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659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Bo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771901" y="652462"/>
            <a:ext cx="4940299" cy="3540919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  <a:defRPr sz="24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28625" y="678656"/>
            <a:ext cx="31813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Autofit/>
          </a:bodyPr>
          <a:lstStyle>
            <a:lvl1pPr marL="0" algn="r" defTabSz="914400" rtl="0" eaLnBrk="1" latinLnBrk="0" hangingPunct="1">
              <a:lnSpc>
                <a:spcPct val="85000"/>
              </a:lnSpc>
              <a:defRPr lang="en-US" sz="3400" b="1" kern="1200" dirty="0">
                <a:ln w="3175" cmpd="sng">
                  <a:solidFill>
                    <a:schemeClr val="accent1"/>
                  </a:solidFill>
                  <a:prstDash val="solid"/>
                </a:ln>
                <a:solidFill>
                  <a:schemeClr val="accent1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44"/>
          <p:cNvSpPr>
            <a:spLocks noGrp="1"/>
          </p:cNvSpPr>
          <p:nvPr userDrawn="1"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787DCE5C-D191-4037-823F-C1DD70E970C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ubhea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 defTabSz="914217">
              <a:defRPr/>
            </a:lvl1pPr>
          </a:lstStyle>
          <a:p>
            <a:pPr lvl="0"/>
            <a:fld id="{7FDE4768-3C3F-4CE0-8310-E3E9917E2D92}" type="slidenum">
              <a:t>‹#›</a:t>
            </a:fld>
            <a:endParaRPr lang="en-US"/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284762" y="258917"/>
            <a:ext cx="8572500" cy="2285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 txBox="1">
            <a:spLocks noGrp="1"/>
          </p:cNvSpPr>
          <p:nvPr>
            <p:ph type="body" idx="4294967295"/>
          </p:nvPr>
        </p:nvSpPr>
        <p:spPr>
          <a:xfrm>
            <a:off x="287121" y="417515"/>
            <a:ext cx="8571128" cy="228597"/>
          </a:xfrm>
        </p:spPr>
        <p:txBody>
          <a:bodyPr/>
          <a:lstStyle>
            <a:lvl1pPr>
              <a:lnSpc>
                <a:spcPts val="1960"/>
              </a:lnSpc>
              <a:spcAft>
                <a:spcPts val="280"/>
              </a:spcAft>
              <a:defRPr sz="1800" cap="all">
                <a:solidFill>
                  <a:srgbClr val="004B87"/>
                </a:solidFill>
                <a:latin typeface="Effra Ligh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133696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rportate Title Ver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288970" y="547011"/>
            <a:ext cx="4474030" cy="69041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88970" y="1260934"/>
            <a:ext cx="3877974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21" name="Group 20"/>
          <p:cNvGrpSpPr>
            <a:grpSpLocks noChangeAspect="1"/>
          </p:cNvGrpSpPr>
          <p:nvPr userDrawn="1"/>
        </p:nvGrpSpPr>
        <p:grpSpPr>
          <a:xfrm>
            <a:off x="6055753" y="4555881"/>
            <a:ext cx="1880550" cy="270112"/>
            <a:chOff x="487363" y="2840038"/>
            <a:chExt cx="8167687" cy="1173162"/>
          </a:xfrm>
        </p:grpSpPr>
        <p:sp>
          <p:nvSpPr>
            <p:cNvPr id="22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325040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7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rporate 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:\Work\MyFiles\Private Work Related Docs\Client_File_Backups\OSUMC\2013 Rebrand Templates\06-10-2013 Rebrand Templates\Agenda_Widescreen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288396" y="1251484"/>
            <a:ext cx="3107267" cy="1275165"/>
          </a:xfrm>
          <a:prstGeom prst="rect">
            <a:avLst/>
          </a:prstGeom>
          <a:noFill/>
        </p:spPr>
        <p:txBody>
          <a:bodyPr bIns="91440" rtlCol="0" anchor="b">
            <a:noAutofit/>
          </a:bodyPr>
          <a:lstStyle>
            <a:lvl1pPr algn="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3691467" y="1251484"/>
            <a:ext cx="5020733" cy="324802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2400"/>
            </a:lvl1pPr>
            <a:lvl2pPr marL="457200" indent="0">
              <a:spcBef>
                <a:spcPts val="600"/>
              </a:spcBef>
              <a:buNone/>
              <a:defRPr sz="2200"/>
            </a:lvl2pPr>
            <a:lvl3pPr marL="914400" indent="0">
              <a:spcBef>
                <a:spcPts val="600"/>
              </a:spcBef>
              <a:buNone/>
              <a:defRPr sz="22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96333" y="2548464"/>
            <a:ext cx="3099330" cy="5921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182880" numCol="1" rtlCol="0" anchor="b" anchorCtr="0" compatLnSpc="1">
            <a:prstTxWarp prst="textNoShape">
              <a:avLst/>
            </a:prstTxWarp>
            <a:noAutofit/>
          </a:bodyPr>
          <a:lstStyle>
            <a:lvl1pPr marL="0" indent="0" algn="r">
              <a:buNone/>
              <a:defRPr lang="en-US" sz="2000" b="0" smtClean="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lang="en-US" sz="3200" smtClean="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lang="en-US"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</a:lstStyle>
          <a:p>
            <a:pPr lvl="0" algn="r">
              <a:spcBef>
                <a:spcPct val="0"/>
              </a:spcBef>
            </a:pPr>
            <a:r>
              <a:rPr lang="en-US" dirty="0"/>
              <a:t>Click to edit Master text styles.</a:t>
            </a:r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-1588" y="1"/>
            <a:ext cx="9145588" cy="107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-1588" y="5037535"/>
            <a:ext cx="9145588" cy="107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-1588" y="125016"/>
            <a:ext cx="9145588" cy="342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1061049" y="509576"/>
            <a:ext cx="2192286" cy="314888"/>
            <a:chOff x="487363" y="2840038"/>
            <a:chExt cx="8167687" cy="1173162"/>
          </a:xfrm>
        </p:grpSpPr>
        <p:sp>
          <p:nvSpPr>
            <p:cNvPr id="20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0661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itle Hoz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son\Documents\Work\Client_File_Backups\OSUMC\2013 Rebrand Templates\06-10-2013 Rebrand Templates\ResearchTitle_Horz_W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1426029" y="2828059"/>
            <a:ext cx="6335486" cy="69041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54785" y="3527877"/>
            <a:ext cx="3877974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>
          <a:xfrm>
            <a:off x="3412298" y="4476751"/>
            <a:ext cx="2592905" cy="372431"/>
            <a:chOff x="487363" y="2840038"/>
            <a:chExt cx="8167687" cy="1173162"/>
          </a:xfrm>
        </p:grpSpPr>
        <p:sp>
          <p:nvSpPr>
            <p:cNvPr id="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350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earch Title Ver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Jason\Documents\Work\Client_File_Backups\OSUMC\2013 Rebrand Templates\06-10-2013 Rebrand Templates\ResearchTitleVert_WS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318789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4288970" y="547011"/>
            <a:ext cx="4474030" cy="690419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288970" y="1260934"/>
            <a:ext cx="3877974" cy="3214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85000"/>
              </a:lnSpc>
              <a:spcBef>
                <a:spcPct val="0"/>
              </a:spcBef>
              <a:buFont typeface="Wingdings" pitchFamily="2" charset="2"/>
              <a:buNone/>
              <a:defRPr sz="2000"/>
            </a:lvl1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>
          <a:xfrm>
            <a:off x="6055753" y="4555881"/>
            <a:ext cx="1880550" cy="270112"/>
            <a:chOff x="487363" y="2840038"/>
            <a:chExt cx="8167687" cy="1173162"/>
          </a:xfrm>
        </p:grpSpPr>
        <p:sp>
          <p:nvSpPr>
            <p:cNvPr id="9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680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308874"/>
            <a:ext cx="8229600" cy="59412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255000" cy="3248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04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310275"/>
            <a:ext cx="8229600" cy="59412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068388"/>
            <a:ext cx="8255000" cy="3248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/>
          <p:cNvSpPr/>
          <p:nvPr userDrawn="1"/>
        </p:nvSpPr>
        <p:spPr bwMode="white">
          <a:xfrm>
            <a:off x="6528392" y="4529470"/>
            <a:ext cx="2541181" cy="48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757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 - No Le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-1588" y="1"/>
            <a:ext cx="9145588" cy="107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-1588" y="5037535"/>
            <a:ext cx="9145588" cy="1071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Placeholder 43"/>
          <p:cNvSpPr>
            <a:spLocks noGrp="1"/>
          </p:cNvSpPr>
          <p:nvPr>
            <p:ph type="title"/>
          </p:nvPr>
        </p:nvSpPr>
        <p:spPr>
          <a:xfrm>
            <a:off x="457200" y="308874"/>
            <a:ext cx="8229600" cy="59412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255000" cy="32480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6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600"/>
              </a:spcBef>
              <a:defRPr sz="22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12"/>
          </p:nvPr>
        </p:nvSpPr>
        <p:spPr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en-US" smtClean="0"/>
            </a:lvl1pPr>
          </a:lstStyle>
          <a:p>
            <a:fld id="{F44216FD-6AB8-4CAA-AE87-D3440EC6B7F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 userDrawn="1"/>
        </p:nvGrpSpPr>
        <p:grpSpPr>
          <a:xfrm>
            <a:off x="7134001" y="4668281"/>
            <a:ext cx="1867203" cy="268195"/>
            <a:chOff x="487363" y="2840038"/>
            <a:chExt cx="8167687" cy="1173162"/>
          </a:xfrm>
        </p:grpSpPr>
        <p:sp>
          <p:nvSpPr>
            <p:cNvPr id="11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9339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44"/>
          <p:cNvSpPr>
            <a:spLocks noGrp="1"/>
          </p:cNvSpPr>
          <p:nvPr>
            <p:ph type="sldNum" sz="quarter" idx="4"/>
          </p:nvPr>
        </p:nvSpPr>
        <p:spPr>
          <a:xfrm>
            <a:off x="34925" y="4839892"/>
            <a:ext cx="482600" cy="17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 noChangeArrowheads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t="28969"/>
          <a:stretch/>
        </p:blipFill>
        <p:spPr bwMode="auto">
          <a:xfrm>
            <a:off x="0" y="93225"/>
            <a:ext cx="8882743" cy="1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5"/>
          <p:cNvSpPr>
            <a:spLocks noGrp="1" noChangeArrowheads="1"/>
          </p:cNvSpPr>
          <p:nvPr userDrawn="1">
            <p:ph type="dt" sz="half" idx="2"/>
          </p:nvPr>
        </p:nvSpPr>
        <p:spPr bwMode="auto">
          <a:xfrm>
            <a:off x="542925" y="4834533"/>
            <a:ext cx="2133600" cy="18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ker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7" name="Title Placeholder 43"/>
          <p:cNvSpPr>
            <a:spLocks noGrp="1"/>
          </p:cNvSpPr>
          <p:nvPr userDrawn="1">
            <p:ph type="title"/>
          </p:nvPr>
        </p:nvSpPr>
        <p:spPr bwMode="auto">
          <a:xfrm>
            <a:off x="457200" y="309175"/>
            <a:ext cx="8229600" cy="594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45" name="Slide Number Placeholder 44"/>
          <p:cNvSpPr>
            <a:spLocks noGrp="1"/>
          </p:cNvSpPr>
          <p:nvPr userDrawn="1">
            <p:ph type="sldNum" sz="quarter" idx="4"/>
          </p:nvPr>
        </p:nvSpPr>
        <p:spPr>
          <a:xfrm>
            <a:off x="34925" y="4839892"/>
            <a:ext cx="482600" cy="17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def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A3A3A3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1509" name="Text Placeholder 49"/>
          <p:cNvSpPr>
            <a:spLocks noGrp="1"/>
          </p:cNvSpPr>
          <p:nvPr userDrawn="1">
            <p:ph type="body" idx="1"/>
          </p:nvPr>
        </p:nvSpPr>
        <p:spPr bwMode="auto">
          <a:xfrm>
            <a:off x="457200" y="1068388"/>
            <a:ext cx="82296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7"/>
          <p:cNvSpPr>
            <a:spLocks noChangeArrowheads="1"/>
          </p:cNvSpPr>
          <p:nvPr userDrawn="1"/>
        </p:nvSpPr>
        <p:spPr bwMode="auto">
          <a:xfrm>
            <a:off x="-1588" y="0"/>
            <a:ext cx="9145588" cy="101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15" name="Rectangle 7"/>
          <p:cNvSpPr>
            <a:spLocks noChangeArrowheads="1"/>
          </p:cNvSpPr>
          <p:nvPr userDrawn="1"/>
        </p:nvSpPr>
        <p:spPr bwMode="auto">
          <a:xfrm>
            <a:off x="0" y="5040816"/>
            <a:ext cx="9145588" cy="101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accent1"/>
              </a:solidFill>
            </a:endParaRPr>
          </a:p>
        </p:txBody>
      </p:sp>
      <p:grpSp>
        <p:nvGrpSpPr>
          <p:cNvPr id="17" name="Group 16"/>
          <p:cNvGrpSpPr>
            <a:grpSpLocks noChangeAspect="1"/>
          </p:cNvGrpSpPr>
          <p:nvPr userDrawn="1"/>
        </p:nvGrpSpPr>
        <p:grpSpPr>
          <a:xfrm>
            <a:off x="7134001" y="4668281"/>
            <a:ext cx="1867203" cy="268195"/>
            <a:chOff x="487363" y="2840038"/>
            <a:chExt cx="8167687" cy="1173162"/>
          </a:xfrm>
        </p:grpSpPr>
        <p:sp>
          <p:nvSpPr>
            <p:cNvPr id="18" name="AutoShape 4"/>
            <p:cNvSpPr>
              <a:spLocks noChangeAspect="1" noChangeArrowheads="1" noTextEdit="1"/>
            </p:cNvSpPr>
            <p:nvPr userDrawn="1"/>
          </p:nvSpPr>
          <p:spPr bwMode="auto">
            <a:xfrm>
              <a:off x="487363" y="2843213"/>
              <a:ext cx="8167687" cy="1169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/>
            <p:cNvSpPr>
              <a:spLocks noEditPoints="1"/>
            </p:cNvSpPr>
            <p:nvPr userDrawn="1"/>
          </p:nvSpPr>
          <p:spPr bwMode="auto">
            <a:xfrm>
              <a:off x="531813" y="2892425"/>
              <a:ext cx="803275" cy="1068387"/>
            </a:xfrm>
            <a:custGeom>
              <a:avLst/>
              <a:gdLst>
                <a:gd name="T0" fmla="*/ 126 w 506"/>
                <a:gd name="T1" fmla="*/ 172 h 673"/>
                <a:gd name="T2" fmla="*/ 175 w 506"/>
                <a:gd name="T3" fmla="*/ 125 h 673"/>
                <a:gd name="T4" fmla="*/ 333 w 506"/>
                <a:gd name="T5" fmla="*/ 125 h 673"/>
                <a:gd name="T6" fmla="*/ 383 w 506"/>
                <a:gd name="T7" fmla="*/ 172 h 673"/>
                <a:gd name="T8" fmla="*/ 383 w 506"/>
                <a:gd name="T9" fmla="*/ 500 h 673"/>
                <a:gd name="T10" fmla="*/ 333 w 506"/>
                <a:gd name="T11" fmla="*/ 548 h 673"/>
                <a:gd name="T12" fmla="*/ 175 w 506"/>
                <a:gd name="T13" fmla="*/ 548 h 673"/>
                <a:gd name="T14" fmla="*/ 126 w 506"/>
                <a:gd name="T15" fmla="*/ 500 h 673"/>
                <a:gd name="T16" fmla="*/ 126 w 506"/>
                <a:gd name="T17" fmla="*/ 172 h 673"/>
                <a:gd name="T18" fmla="*/ 126 w 506"/>
                <a:gd name="T19" fmla="*/ 172 h 673"/>
                <a:gd name="T20" fmla="*/ 506 w 506"/>
                <a:gd name="T21" fmla="*/ 120 h 673"/>
                <a:gd name="T22" fmla="*/ 385 w 506"/>
                <a:gd name="T23" fmla="*/ 0 h 673"/>
                <a:gd name="T24" fmla="*/ 123 w 506"/>
                <a:gd name="T25" fmla="*/ 0 h 673"/>
                <a:gd name="T26" fmla="*/ 0 w 506"/>
                <a:gd name="T27" fmla="*/ 120 h 673"/>
                <a:gd name="T28" fmla="*/ 0 w 506"/>
                <a:gd name="T29" fmla="*/ 552 h 673"/>
                <a:gd name="T30" fmla="*/ 123 w 506"/>
                <a:gd name="T31" fmla="*/ 673 h 673"/>
                <a:gd name="T32" fmla="*/ 385 w 506"/>
                <a:gd name="T33" fmla="*/ 673 h 673"/>
                <a:gd name="T34" fmla="*/ 506 w 506"/>
                <a:gd name="T35" fmla="*/ 552 h 673"/>
                <a:gd name="T36" fmla="*/ 506 w 506"/>
                <a:gd name="T37" fmla="*/ 120 h 673"/>
                <a:gd name="T38" fmla="*/ 506 w 506"/>
                <a:gd name="T39" fmla="*/ 12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6" h="673">
                  <a:moveTo>
                    <a:pt x="126" y="172"/>
                  </a:moveTo>
                  <a:lnTo>
                    <a:pt x="175" y="125"/>
                  </a:lnTo>
                  <a:lnTo>
                    <a:pt x="333" y="125"/>
                  </a:lnTo>
                  <a:lnTo>
                    <a:pt x="383" y="172"/>
                  </a:lnTo>
                  <a:lnTo>
                    <a:pt x="383" y="500"/>
                  </a:lnTo>
                  <a:lnTo>
                    <a:pt x="333" y="548"/>
                  </a:lnTo>
                  <a:lnTo>
                    <a:pt x="175" y="548"/>
                  </a:lnTo>
                  <a:lnTo>
                    <a:pt x="126" y="500"/>
                  </a:lnTo>
                  <a:lnTo>
                    <a:pt x="126" y="172"/>
                  </a:lnTo>
                  <a:lnTo>
                    <a:pt x="126" y="172"/>
                  </a:lnTo>
                  <a:close/>
                  <a:moveTo>
                    <a:pt x="506" y="120"/>
                  </a:moveTo>
                  <a:lnTo>
                    <a:pt x="385" y="0"/>
                  </a:lnTo>
                  <a:lnTo>
                    <a:pt x="123" y="0"/>
                  </a:lnTo>
                  <a:lnTo>
                    <a:pt x="0" y="120"/>
                  </a:lnTo>
                  <a:lnTo>
                    <a:pt x="0" y="552"/>
                  </a:lnTo>
                  <a:lnTo>
                    <a:pt x="123" y="673"/>
                  </a:lnTo>
                  <a:lnTo>
                    <a:pt x="385" y="673"/>
                  </a:lnTo>
                  <a:lnTo>
                    <a:pt x="506" y="552"/>
                  </a:lnTo>
                  <a:lnTo>
                    <a:pt x="506" y="120"/>
                  </a:lnTo>
                  <a:lnTo>
                    <a:pt x="506" y="120"/>
                  </a:lnTo>
                  <a:close/>
                </a:path>
              </a:pathLst>
            </a:custGeom>
            <a:solidFill>
              <a:srgbClr val="B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/>
            <p:cNvSpPr>
              <a:spLocks noEditPoints="1"/>
            </p:cNvSpPr>
            <p:nvPr userDrawn="1"/>
          </p:nvSpPr>
          <p:spPr bwMode="auto">
            <a:xfrm>
              <a:off x="487363" y="2840038"/>
              <a:ext cx="8167687" cy="1169989"/>
            </a:xfrm>
            <a:custGeom>
              <a:avLst/>
              <a:gdLst>
                <a:gd name="T0" fmla="*/ 397 w 2178"/>
                <a:gd name="T1" fmla="*/ 289 h 312"/>
                <a:gd name="T2" fmla="*/ 430 w 2178"/>
                <a:gd name="T3" fmla="*/ 253 h 312"/>
                <a:gd name="T4" fmla="*/ 493 w 2178"/>
                <a:gd name="T5" fmla="*/ 256 h 312"/>
                <a:gd name="T6" fmla="*/ 535 w 2178"/>
                <a:gd name="T7" fmla="*/ 289 h 312"/>
                <a:gd name="T8" fmla="*/ 608 w 2178"/>
                <a:gd name="T9" fmla="*/ 282 h 312"/>
                <a:gd name="T10" fmla="*/ 678 w 2178"/>
                <a:gd name="T11" fmla="*/ 225 h 312"/>
                <a:gd name="T12" fmla="*/ 660 w 2178"/>
                <a:gd name="T13" fmla="*/ 232 h 312"/>
                <a:gd name="T14" fmla="*/ 761 w 2178"/>
                <a:gd name="T15" fmla="*/ 289 h 312"/>
                <a:gd name="T16" fmla="*/ 814 w 2178"/>
                <a:gd name="T17" fmla="*/ 282 h 312"/>
                <a:gd name="T18" fmla="*/ 858 w 2178"/>
                <a:gd name="T19" fmla="*/ 225 h 312"/>
                <a:gd name="T20" fmla="*/ 923 w 2178"/>
                <a:gd name="T21" fmla="*/ 289 h 312"/>
                <a:gd name="T22" fmla="*/ 941 w 2178"/>
                <a:gd name="T23" fmla="*/ 257 h 312"/>
                <a:gd name="T24" fmla="*/ 1061 w 2178"/>
                <a:gd name="T25" fmla="*/ 289 h 312"/>
                <a:gd name="T26" fmla="*/ 1103 w 2178"/>
                <a:gd name="T27" fmla="*/ 282 h 312"/>
                <a:gd name="T28" fmla="*/ 1182 w 2178"/>
                <a:gd name="T29" fmla="*/ 277 h 312"/>
                <a:gd name="T30" fmla="*/ 1197 w 2178"/>
                <a:gd name="T31" fmla="*/ 232 h 312"/>
                <a:gd name="T32" fmla="*/ 1287 w 2178"/>
                <a:gd name="T33" fmla="*/ 289 h 312"/>
                <a:gd name="T34" fmla="*/ 1351 w 2178"/>
                <a:gd name="T35" fmla="*/ 225 h 312"/>
                <a:gd name="T36" fmla="*/ 1367 w 2178"/>
                <a:gd name="T37" fmla="*/ 232 h 312"/>
                <a:gd name="T38" fmla="*/ 1433 w 2178"/>
                <a:gd name="T39" fmla="*/ 264 h 312"/>
                <a:gd name="T40" fmla="*/ 59 w 2178"/>
                <a:gd name="T41" fmla="*/ 0 h 312"/>
                <a:gd name="T42" fmla="*/ 61 w 2178"/>
                <a:gd name="T43" fmla="*/ 307 h 312"/>
                <a:gd name="T44" fmla="*/ 150 w 2178"/>
                <a:gd name="T45" fmla="*/ 238 h 312"/>
                <a:gd name="T46" fmla="*/ 147 w 2178"/>
                <a:gd name="T47" fmla="*/ 80 h 312"/>
                <a:gd name="T48" fmla="*/ 1628 w 2178"/>
                <a:gd name="T49" fmla="*/ 46 h 312"/>
                <a:gd name="T50" fmla="*/ 1515 w 2178"/>
                <a:gd name="T51" fmla="*/ 107 h 312"/>
                <a:gd name="T52" fmla="*/ 1518 w 2178"/>
                <a:gd name="T53" fmla="*/ 39 h 312"/>
                <a:gd name="T54" fmla="*/ 1438 w 2178"/>
                <a:gd name="T55" fmla="*/ 117 h 312"/>
                <a:gd name="T56" fmla="*/ 1441 w 2178"/>
                <a:gd name="T57" fmla="*/ 107 h 312"/>
                <a:gd name="T58" fmla="*/ 1713 w 2178"/>
                <a:gd name="T59" fmla="*/ 48 h 312"/>
                <a:gd name="T60" fmla="*/ 1634 w 2178"/>
                <a:gd name="T61" fmla="*/ 46 h 312"/>
                <a:gd name="T62" fmla="*/ 1974 w 2178"/>
                <a:gd name="T63" fmla="*/ 107 h 312"/>
                <a:gd name="T64" fmla="*/ 2066 w 2178"/>
                <a:gd name="T65" fmla="*/ 109 h 312"/>
                <a:gd name="T66" fmla="*/ 2122 w 2178"/>
                <a:gd name="T67" fmla="*/ 82 h 312"/>
                <a:gd name="T68" fmla="*/ 2138 w 2178"/>
                <a:gd name="T69" fmla="*/ 39 h 312"/>
                <a:gd name="T70" fmla="*/ 1953 w 2178"/>
                <a:gd name="T71" fmla="*/ 94 h 312"/>
                <a:gd name="T72" fmla="*/ 1920 w 2178"/>
                <a:gd name="T73" fmla="*/ 107 h 312"/>
                <a:gd name="T74" fmla="*/ 1855 w 2178"/>
                <a:gd name="T75" fmla="*/ 98 h 312"/>
                <a:gd name="T76" fmla="*/ 1819 w 2178"/>
                <a:gd name="T77" fmla="*/ 48 h 312"/>
                <a:gd name="T78" fmla="*/ 1839 w 2178"/>
                <a:gd name="T79" fmla="*/ 73 h 312"/>
                <a:gd name="T80" fmla="*/ 1784 w 2178"/>
                <a:gd name="T81" fmla="*/ 61 h 312"/>
                <a:gd name="T82" fmla="*/ 1741 w 2178"/>
                <a:gd name="T83" fmla="*/ 48 h 312"/>
                <a:gd name="T84" fmla="*/ 1323 w 2178"/>
                <a:gd name="T85" fmla="*/ 80 h 312"/>
                <a:gd name="T86" fmla="*/ 1342 w 2178"/>
                <a:gd name="T87" fmla="*/ 39 h 312"/>
                <a:gd name="T88" fmla="*/ 557 w 2178"/>
                <a:gd name="T89" fmla="*/ 106 h 312"/>
                <a:gd name="T90" fmla="*/ 557 w 2178"/>
                <a:gd name="T91" fmla="*/ 49 h 312"/>
                <a:gd name="T92" fmla="*/ 566 w 2178"/>
                <a:gd name="T93" fmla="*/ 95 h 312"/>
                <a:gd name="T94" fmla="*/ 327 w 2178"/>
                <a:gd name="T95" fmla="*/ 28 h 312"/>
                <a:gd name="T96" fmla="*/ 399 w 2178"/>
                <a:gd name="T97" fmla="*/ 40 h 312"/>
                <a:gd name="T98" fmla="*/ 757 w 2178"/>
                <a:gd name="T99" fmla="*/ 109 h 312"/>
                <a:gd name="T100" fmla="*/ 768 w 2178"/>
                <a:gd name="T101" fmla="*/ 71 h 312"/>
                <a:gd name="T102" fmla="*/ 750 w 2178"/>
                <a:gd name="T103" fmla="*/ 116 h 312"/>
                <a:gd name="T104" fmla="*/ 480 w 2178"/>
                <a:gd name="T105" fmla="*/ 107 h 312"/>
                <a:gd name="T106" fmla="*/ 445 w 2178"/>
                <a:gd name="T107" fmla="*/ 39 h 312"/>
                <a:gd name="T108" fmla="*/ 1226 w 2178"/>
                <a:gd name="T109" fmla="*/ 107 h 312"/>
                <a:gd name="T110" fmla="*/ 1200 w 2178"/>
                <a:gd name="T111" fmla="*/ 39 h 312"/>
                <a:gd name="T112" fmla="*/ 1093 w 2178"/>
                <a:gd name="T113" fmla="*/ 107 h 312"/>
                <a:gd name="T114" fmla="*/ 1147 w 2178"/>
                <a:gd name="T115" fmla="*/ 116 h 312"/>
                <a:gd name="T116" fmla="*/ 1168 w 2178"/>
                <a:gd name="T117" fmla="*/ 39 h 312"/>
                <a:gd name="T118" fmla="*/ 1011 w 2178"/>
                <a:gd name="T119" fmla="*/ 27 h 312"/>
                <a:gd name="T120" fmla="*/ 984 w 2178"/>
                <a:gd name="T121" fmla="*/ 91 h 312"/>
                <a:gd name="T122" fmla="*/ 806 w 2178"/>
                <a:gd name="T123" fmla="*/ 46 h 312"/>
                <a:gd name="T124" fmla="*/ 890 w 2178"/>
                <a:gd name="T125" fmla="*/ 11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178" h="312">
                  <a:moveTo>
                    <a:pt x="393" y="278"/>
                  </a:moveTo>
                  <a:cubicBezTo>
                    <a:pt x="378" y="225"/>
                    <a:pt x="378" y="225"/>
                    <a:pt x="378" y="225"/>
                  </a:cubicBezTo>
                  <a:cubicBezTo>
                    <a:pt x="371" y="225"/>
                    <a:pt x="371" y="225"/>
                    <a:pt x="371" y="225"/>
                  </a:cubicBezTo>
                  <a:cubicBezTo>
                    <a:pt x="357" y="278"/>
                    <a:pt x="357" y="278"/>
                    <a:pt x="357" y="278"/>
                  </a:cubicBezTo>
                  <a:cubicBezTo>
                    <a:pt x="343" y="225"/>
                    <a:pt x="343" y="225"/>
                    <a:pt x="343" y="225"/>
                  </a:cubicBezTo>
                  <a:cubicBezTo>
                    <a:pt x="334" y="225"/>
                    <a:pt x="334" y="225"/>
                    <a:pt x="334" y="225"/>
                  </a:cubicBezTo>
                  <a:cubicBezTo>
                    <a:pt x="352" y="289"/>
                    <a:pt x="352" y="289"/>
                    <a:pt x="352" y="289"/>
                  </a:cubicBezTo>
                  <a:cubicBezTo>
                    <a:pt x="361" y="289"/>
                    <a:pt x="361" y="289"/>
                    <a:pt x="361" y="289"/>
                  </a:cubicBezTo>
                  <a:cubicBezTo>
                    <a:pt x="375" y="237"/>
                    <a:pt x="375" y="237"/>
                    <a:pt x="375" y="237"/>
                  </a:cubicBezTo>
                  <a:cubicBezTo>
                    <a:pt x="389" y="289"/>
                    <a:pt x="389" y="289"/>
                    <a:pt x="389" y="289"/>
                  </a:cubicBezTo>
                  <a:cubicBezTo>
                    <a:pt x="397" y="289"/>
                    <a:pt x="397" y="289"/>
                    <a:pt x="397" y="289"/>
                  </a:cubicBezTo>
                  <a:cubicBezTo>
                    <a:pt x="416" y="225"/>
                    <a:pt x="416" y="225"/>
                    <a:pt x="416" y="225"/>
                  </a:cubicBezTo>
                  <a:cubicBezTo>
                    <a:pt x="407" y="225"/>
                    <a:pt x="407" y="225"/>
                    <a:pt x="407" y="225"/>
                  </a:cubicBezTo>
                  <a:lnTo>
                    <a:pt x="393" y="278"/>
                  </a:lnTo>
                  <a:close/>
                  <a:moveTo>
                    <a:pt x="422" y="289"/>
                  </a:moveTo>
                  <a:cubicBezTo>
                    <a:pt x="464" y="289"/>
                    <a:pt x="464" y="289"/>
                    <a:pt x="464" y="289"/>
                  </a:cubicBezTo>
                  <a:cubicBezTo>
                    <a:pt x="464" y="282"/>
                    <a:pt x="464" y="282"/>
                    <a:pt x="464" y="282"/>
                  </a:cubicBezTo>
                  <a:cubicBezTo>
                    <a:pt x="430" y="282"/>
                    <a:pt x="430" y="282"/>
                    <a:pt x="430" y="282"/>
                  </a:cubicBezTo>
                  <a:cubicBezTo>
                    <a:pt x="430" y="260"/>
                    <a:pt x="430" y="260"/>
                    <a:pt x="430" y="260"/>
                  </a:cubicBezTo>
                  <a:cubicBezTo>
                    <a:pt x="463" y="260"/>
                    <a:pt x="463" y="260"/>
                    <a:pt x="463" y="260"/>
                  </a:cubicBezTo>
                  <a:cubicBezTo>
                    <a:pt x="463" y="253"/>
                    <a:pt x="463" y="253"/>
                    <a:pt x="463" y="253"/>
                  </a:cubicBezTo>
                  <a:cubicBezTo>
                    <a:pt x="430" y="253"/>
                    <a:pt x="430" y="253"/>
                    <a:pt x="430" y="253"/>
                  </a:cubicBezTo>
                  <a:cubicBezTo>
                    <a:pt x="430" y="232"/>
                    <a:pt x="430" y="232"/>
                    <a:pt x="430" y="232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225"/>
                    <a:pt x="464" y="225"/>
                    <a:pt x="464" y="225"/>
                  </a:cubicBezTo>
                  <a:cubicBezTo>
                    <a:pt x="422" y="225"/>
                    <a:pt x="422" y="225"/>
                    <a:pt x="422" y="225"/>
                  </a:cubicBezTo>
                  <a:lnTo>
                    <a:pt x="422" y="289"/>
                  </a:lnTo>
                  <a:close/>
                  <a:moveTo>
                    <a:pt x="527" y="225"/>
                  </a:moveTo>
                  <a:cubicBezTo>
                    <a:pt x="517" y="225"/>
                    <a:pt x="517" y="225"/>
                    <a:pt x="517" y="225"/>
                  </a:cubicBezTo>
                  <a:cubicBezTo>
                    <a:pt x="498" y="251"/>
                    <a:pt x="498" y="251"/>
                    <a:pt x="498" y="251"/>
                  </a:cubicBezTo>
                  <a:cubicBezTo>
                    <a:pt x="479" y="225"/>
                    <a:pt x="479" y="225"/>
                    <a:pt x="479" y="225"/>
                  </a:cubicBezTo>
                  <a:cubicBezTo>
                    <a:pt x="470" y="225"/>
                    <a:pt x="470" y="225"/>
                    <a:pt x="470" y="225"/>
                  </a:cubicBezTo>
                  <a:cubicBezTo>
                    <a:pt x="493" y="256"/>
                    <a:pt x="493" y="256"/>
                    <a:pt x="493" y="256"/>
                  </a:cubicBezTo>
                  <a:cubicBezTo>
                    <a:pt x="468" y="289"/>
                    <a:pt x="468" y="289"/>
                    <a:pt x="468" y="289"/>
                  </a:cubicBezTo>
                  <a:cubicBezTo>
                    <a:pt x="478" y="289"/>
                    <a:pt x="478" y="289"/>
                    <a:pt x="478" y="289"/>
                  </a:cubicBezTo>
                  <a:cubicBezTo>
                    <a:pt x="498" y="262"/>
                    <a:pt x="498" y="262"/>
                    <a:pt x="498" y="262"/>
                  </a:cubicBezTo>
                  <a:cubicBezTo>
                    <a:pt x="519" y="289"/>
                    <a:pt x="519" y="289"/>
                    <a:pt x="519" y="289"/>
                  </a:cubicBezTo>
                  <a:cubicBezTo>
                    <a:pt x="528" y="289"/>
                    <a:pt x="528" y="289"/>
                    <a:pt x="528" y="289"/>
                  </a:cubicBezTo>
                  <a:cubicBezTo>
                    <a:pt x="503" y="256"/>
                    <a:pt x="503" y="256"/>
                    <a:pt x="503" y="256"/>
                  </a:cubicBezTo>
                  <a:lnTo>
                    <a:pt x="527" y="225"/>
                  </a:lnTo>
                  <a:close/>
                  <a:moveTo>
                    <a:pt x="580" y="275"/>
                  </a:moveTo>
                  <a:cubicBezTo>
                    <a:pt x="543" y="225"/>
                    <a:pt x="543" y="225"/>
                    <a:pt x="543" y="225"/>
                  </a:cubicBezTo>
                  <a:cubicBezTo>
                    <a:pt x="535" y="225"/>
                    <a:pt x="535" y="225"/>
                    <a:pt x="535" y="225"/>
                  </a:cubicBezTo>
                  <a:cubicBezTo>
                    <a:pt x="535" y="289"/>
                    <a:pt x="535" y="289"/>
                    <a:pt x="535" y="289"/>
                  </a:cubicBezTo>
                  <a:cubicBezTo>
                    <a:pt x="543" y="289"/>
                    <a:pt x="543" y="289"/>
                    <a:pt x="543" y="289"/>
                  </a:cubicBezTo>
                  <a:cubicBezTo>
                    <a:pt x="543" y="238"/>
                    <a:pt x="543" y="238"/>
                    <a:pt x="543" y="238"/>
                  </a:cubicBezTo>
                  <a:cubicBezTo>
                    <a:pt x="580" y="289"/>
                    <a:pt x="580" y="289"/>
                    <a:pt x="580" y="289"/>
                  </a:cubicBezTo>
                  <a:cubicBezTo>
                    <a:pt x="588" y="289"/>
                    <a:pt x="588" y="289"/>
                    <a:pt x="588" y="289"/>
                  </a:cubicBezTo>
                  <a:cubicBezTo>
                    <a:pt x="588" y="225"/>
                    <a:pt x="588" y="225"/>
                    <a:pt x="588" y="225"/>
                  </a:cubicBezTo>
                  <a:cubicBezTo>
                    <a:pt x="580" y="225"/>
                    <a:pt x="580" y="225"/>
                    <a:pt x="580" y="225"/>
                  </a:cubicBezTo>
                  <a:lnTo>
                    <a:pt x="580" y="275"/>
                  </a:lnTo>
                  <a:close/>
                  <a:moveTo>
                    <a:pt x="600" y="289"/>
                  </a:moveTo>
                  <a:cubicBezTo>
                    <a:pt x="642" y="289"/>
                    <a:pt x="642" y="289"/>
                    <a:pt x="642" y="289"/>
                  </a:cubicBezTo>
                  <a:cubicBezTo>
                    <a:pt x="642" y="282"/>
                    <a:pt x="642" y="282"/>
                    <a:pt x="642" y="282"/>
                  </a:cubicBezTo>
                  <a:cubicBezTo>
                    <a:pt x="608" y="282"/>
                    <a:pt x="608" y="282"/>
                    <a:pt x="608" y="282"/>
                  </a:cubicBezTo>
                  <a:cubicBezTo>
                    <a:pt x="608" y="260"/>
                    <a:pt x="608" y="260"/>
                    <a:pt x="608" y="260"/>
                  </a:cubicBezTo>
                  <a:cubicBezTo>
                    <a:pt x="641" y="260"/>
                    <a:pt x="641" y="260"/>
                    <a:pt x="641" y="260"/>
                  </a:cubicBezTo>
                  <a:cubicBezTo>
                    <a:pt x="641" y="253"/>
                    <a:pt x="641" y="253"/>
                    <a:pt x="641" y="253"/>
                  </a:cubicBezTo>
                  <a:cubicBezTo>
                    <a:pt x="608" y="253"/>
                    <a:pt x="608" y="253"/>
                    <a:pt x="608" y="253"/>
                  </a:cubicBezTo>
                  <a:cubicBezTo>
                    <a:pt x="608" y="232"/>
                    <a:pt x="608" y="232"/>
                    <a:pt x="608" y="232"/>
                  </a:cubicBezTo>
                  <a:cubicBezTo>
                    <a:pt x="642" y="232"/>
                    <a:pt x="642" y="232"/>
                    <a:pt x="642" y="232"/>
                  </a:cubicBezTo>
                  <a:cubicBezTo>
                    <a:pt x="642" y="225"/>
                    <a:pt x="642" y="225"/>
                    <a:pt x="642" y="225"/>
                  </a:cubicBezTo>
                  <a:cubicBezTo>
                    <a:pt x="600" y="225"/>
                    <a:pt x="600" y="225"/>
                    <a:pt x="600" y="225"/>
                  </a:cubicBezTo>
                  <a:lnTo>
                    <a:pt x="600" y="289"/>
                  </a:lnTo>
                  <a:close/>
                  <a:moveTo>
                    <a:pt x="698" y="244"/>
                  </a:moveTo>
                  <a:cubicBezTo>
                    <a:pt x="698" y="233"/>
                    <a:pt x="690" y="225"/>
                    <a:pt x="678" y="225"/>
                  </a:cubicBezTo>
                  <a:cubicBezTo>
                    <a:pt x="652" y="225"/>
                    <a:pt x="652" y="225"/>
                    <a:pt x="652" y="225"/>
                  </a:cubicBezTo>
                  <a:cubicBezTo>
                    <a:pt x="652" y="289"/>
                    <a:pt x="652" y="289"/>
                    <a:pt x="652" y="289"/>
                  </a:cubicBezTo>
                  <a:cubicBezTo>
                    <a:pt x="660" y="289"/>
                    <a:pt x="660" y="289"/>
                    <a:pt x="660" y="289"/>
                  </a:cubicBezTo>
                  <a:cubicBezTo>
                    <a:pt x="660" y="264"/>
                    <a:pt x="660" y="264"/>
                    <a:pt x="660" y="264"/>
                  </a:cubicBezTo>
                  <a:cubicBezTo>
                    <a:pt x="673" y="264"/>
                    <a:pt x="673" y="264"/>
                    <a:pt x="673" y="264"/>
                  </a:cubicBezTo>
                  <a:cubicBezTo>
                    <a:pt x="689" y="289"/>
                    <a:pt x="689" y="289"/>
                    <a:pt x="689" y="289"/>
                  </a:cubicBezTo>
                  <a:cubicBezTo>
                    <a:pt x="699" y="289"/>
                    <a:pt x="699" y="289"/>
                    <a:pt x="699" y="289"/>
                  </a:cubicBezTo>
                  <a:cubicBezTo>
                    <a:pt x="682" y="263"/>
                    <a:pt x="682" y="263"/>
                    <a:pt x="682" y="263"/>
                  </a:cubicBezTo>
                  <a:cubicBezTo>
                    <a:pt x="690" y="262"/>
                    <a:pt x="698" y="256"/>
                    <a:pt x="698" y="244"/>
                  </a:cubicBezTo>
                  <a:close/>
                  <a:moveTo>
                    <a:pt x="660" y="257"/>
                  </a:moveTo>
                  <a:cubicBezTo>
                    <a:pt x="660" y="232"/>
                    <a:pt x="660" y="232"/>
                    <a:pt x="660" y="232"/>
                  </a:cubicBezTo>
                  <a:cubicBezTo>
                    <a:pt x="677" y="232"/>
                    <a:pt x="677" y="232"/>
                    <a:pt x="677" y="232"/>
                  </a:cubicBezTo>
                  <a:cubicBezTo>
                    <a:pt x="685" y="232"/>
                    <a:pt x="690" y="237"/>
                    <a:pt x="690" y="244"/>
                  </a:cubicBezTo>
                  <a:cubicBezTo>
                    <a:pt x="690" y="252"/>
                    <a:pt x="685" y="257"/>
                    <a:pt x="677" y="257"/>
                  </a:cubicBezTo>
                  <a:lnTo>
                    <a:pt x="660" y="257"/>
                  </a:lnTo>
                  <a:close/>
                  <a:moveTo>
                    <a:pt x="762" y="274"/>
                  </a:moveTo>
                  <a:cubicBezTo>
                    <a:pt x="742" y="225"/>
                    <a:pt x="742" y="225"/>
                    <a:pt x="742" y="225"/>
                  </a:cubicBezTo>
                  <a:cubicBezTo>
                    <a:pt x="731" y="225"/>
                    <a:pt x="731" y="225"/>
                    <a:pt x="731" y="225"/>
                  </a:cubicBezTo>
                  <a:cubicBezTo>
                    <a:pt x="731" y="289"/>
                    <a:pt x="731" y="289"/>
                    <a:pt x="731" y="289"/>
                  </a:cubicBezTo>
                  <a:cubicBezTo>
                    <a:pt x="739" y="289"/>
                    <a:pt x="739" y="289"/>
                    <a:pt x="739" y="289"/>
                  </a:cubicBezTo>
                  <a:cubicBezTo>
                    <a:pt x="739" y="235"/>
                    <a:pt x="739" y="235"/>
                    <a:pt x="739" y="235"/>
                  </a:cubicBezTo>
                  <a:cubicBezTo>
                    <a:pt x="761" y="289"/>
                    <a:pt x="761" y="289"/>
                    <a:pt x="761" y="289"/>
                  </a:cubicBezTo>
                  <a:cubicBezTo>
                    <a:pt x="764" y="289"/>
                    <a:pt x="764" y="289"/>
                    <a:pt x="764" y="289"/>
                  </a:cubicBezTo>
                  <a:cubicBezTo>
                    <a:pt x="786" y="235"/>
                    <a:pt x="786" y="235"/>
                    <a:pt x="786" y="235"/>
                  </a:cubicBezTo>
                  <a:cubicBezTo>
                    <a:pt x="786" y="289"/>
                    <a:pt x="786" y="289"/>
                    <a:pt x="786" y="289"/>
                  </a:cubicBezTo>
                  <a:cubicBezTo>
                    <a:pt x="794" y="289"/>
                    <a:pt x="794" y="289"/>
                    <a:pt x="794" y="289"/>
                  </a:cubicBezTo>
                  <a:cubicBezTo>
                    <a:pt x="794" y="225"/>
                    <a:pt x="794" y="225"/>
                    <a:pt x="794" y="225"/>
                  </a:cubicBezTo>
                  <a:cubicBezTo>
                    <a:pt x="782" y="225"/>
                    <a:pt x="782" y="225"/>
                    <a:pt x="782" y="225"/>
                  </a:cubicBezTo>
                  <a:lnTo>
                    <a:pt x="762" y="274"/>
                  </a:lnTo>
                  <a:close/>
                  <a:moveTo>
                    <a:pt x="806" y="289"/>
                  </a:moveTo>
                  <a:cubicBezTo>
                    <a:pt x="848" y="289"/>
                    <a:pt x="848" y="289"/>
                    <a:pt x="848" y="289"/>
                  </a:cubicBezTo>
                  <a:cubicBezTo>
                    <a:pt x="848" y="282"/>
                    <a:pt x="848" y="282"/>
                    <a:pt x="848" y="282"/>
                  </a:cubicBezTo>
                  <a:cubicBezTo>
                    <a:pt x="814" y="282"/>
                    <a:pt x="814" y="282"/>
                    <a:pt x="814" y="282"/>
                  </a:cubicBezTo>
                  <a:cubicBezTo>
                    <a:pt x="814" y="260"/>
                    <a:pt x="814" y="260"/>
                    <a:pt x="814" y="260"/>
                  </a:cubicBezTo>
                  <a:cubicBezTo>
                    <a:pt x="847" y="260"/>
                    <a:pt x="847" y="260"/>
                    <a:pt x="847" y="260"/>
                  </a:cubicBezTo>
                  <a:cubicBezTo>
                    <a:pt x="847" y="253"/>
                    <a:pt x="847" y="253"/>
                    <a:pt x="847" y="253"/>
                  </a:cubicBezTo>
                  <a:cubicBezTo>
                    <a:pt x="814" y="253"/>
                    <a:pt x="814" y="253"/>
                    <a:pt x="814" y="253"/>
                  </a:cubicBezTo>
                  <a:cubicBezTo>
                    <a:pt x="814" y="232"/>
                    <a:pt x="814" y="232"/>
                    <a:pt x="814" y="232"/>
                  </a:cubicBezTo>
                  <a:cubicBezTo>
                    <a:pt x="848" y="232"/>
                    <a:pt x="848" y="232"/>
                    <a:pt x="848" y="232"/>
                  </a:cubicBezTo>
                  <a:cubicBezTo>
                    <a:pt x="848" y="225"/>
                    <a:pt x="848" y="225"/>
                    <a:pt x="848" y="225"/>
                  </a:cubicBezTo>
                  <a:cubicBezTo>
                    <a:pt x="806" y="225"/>
                    <a:pt x="806" y="225"/>
                    <a:pt x="806" y="225"/>
                  </a:cubicBezTo>
                  <a:lnTo>
                    <a:pt x="806" y="289"/>
                  </a:lnTo>
                  <a:close/>
                  <a:moveTo>
                    <a:pt x="880" y="225"/>
                  </a:moveTo>
                  <a:cubicBezTo>
                    <a:pt x="858" y="225"/>
                    <a:pt x="858" y="225"/>
                    <a:pt x="858" y="225"/>
                  </a:cubicBezTo>
                  <a:cubicBezTo>
                    <a:pt x="858" y="289"/>
                    <a:pt x="858" y="289"/>
                    <a:pt x="858" y="289"/>
                  </a:cubicBezTo>
                  <a:cubicBezTo>
                    <a:pt x="880" y="289"/>
                    <a:pt x="880" y="289"/>
                    <a:pt x="880" y="289"/>
                  </a:cubicBezTo>
                  <a:cubicBezTo>
                    <a:pt x="900" y="289"/>
                    <a:pt x="913" y="275"/>
                    <a:pt x="913" y="257"/>
                  </a:cubicBezTo>
                  <a:cubicBezTo>
                    <a:pt x="913" y="239"/>
                    <a:pt x="900" y="225"/>
                    <a:pt x="880" y="225"/>
                  </a:cubicBezTo>
                  <a:close/>
                  <a:moveTo>
                    <a:pt x="880" y="282"/>
                  </a:moveTo>
                  <a:cubicBezTo>
                    <a:pt x="866" y="282"/>
                    <a:pt x="866" y="282"/>
                    <a:pt x="866" y="282"/>
                  </a:cubicBezTo>
                  <a:cubicBezTo>
                    <a:pt x="866" y="232"/>
                    <a:pt x="866" y="232"/>
                    <a:pt x="866" y="232"/>
                  </a:cubicBezTo>
                  <a:cubicBezTo>
                    <a:pt x="880" y="232"/>
                    <a:pt x="880" y="232"/>
                    <a:pt x="880" y="232"/>
                  </a:cubicBezTo>
                  <a:cubicBezTo>
                    <a:pt x="896" y="232"/>
                    <a:pt x="905" y="243"/>
                    <a:pt x="905" y="257"/>
                  </a:cubicBezTo>
                  <a:cubicBezTo>
                    <a:pt x="905" y="271"/>
                    <a:pt x="896" y="282"/>
                    <a:pt x="880" y="282"/>
                  </a:cubicBezTo>
                  <a:close/>
                  <a:moveTo>
                    <a:pt x="923" y="289"/>
                  </a:moveTo>
                  <a:cubicBezTo>
                    <a:pt x="931" y="289"/>
                    <a:pt x="931" y="289"/>
                    <a:pt x="931" y="289"/>
                  </a:cubicBezTo>
                  <a:cubicBezTo>
                    <a:pt x="931" y="225"/>
                    <a:pt x="931" y="225"/>
                    <a:pt x="931" y="225"/>
                  </a:cubicBezTo>
                  <a:cubicBezTo>
                    <a:pt x="923" y="225"/>
                    <a:pt x="923" y="225"/>
                    <a:pt x="923" y="225"/>
                  </a:cubicBezTo>
                  <a:lnTo>
                    <a:pt x="923" y="289"/>
                  </a:lnTo>
                  <a:close/>
                  <a:moveTo>
                    <a:pt x="974" y="283"/>
                  </a:moveTo>
                  <a:cubicBezTo>
                    <a:pt x="960" y="283"/>
                    <a:pt x="949" y="272"/>
                    <a:pt x="949" y="257"/>
                  </a:cubicBezTo>
                  <a:cubicBezTo>
                    <a:pt x="949" y="242"/>
                    <a:pt x="960" y="231"/>
                    <a:pt x="974" y="231"/>
                  </a:cubicBezTo>
                  <a:cubicBezTo>
                    <a:pt x="981" y="231"/>
                    <a:pt x="988" y="235"/>
                    <a:pt x="992" y="240"/>
                  </a:cubicBezTo>
                  <a:cubicBezTo>
                    <a:pt x="998" y="237"/>
                    <a:pt x="998" y="237"/>
                    <a:pt x="998" y="237"/>
                  </a:cubicBezTo>
                  <a:cubicBezTo>
                    <a:pt x="993" y="229"/>
                    <a:pt x="985" y="224"/>
                    <a:pt x="974" y="224"/>
                  </a:cubicBezTo>
                  <a:cubicBezTo>
                    <a:pt x="956" y="224"/>
                    <a:pt x="941" y="237"/>
                    <a:pt x="941" y="257"/>
                  </a:cubicBezTo>
                  <a:cubicBezTo>
                    <a:pt x="941" y="277"/>
                    <a:pt x="956" y="290"/>
                    <a:pt x="974" y="290"/>
                  </a:cubicBezTo>
                  <a:cubicBezTo>
                    <a:pt x="985" y="290"/>
                    <a:pt x="993" y="285"/>
                    <a:pt x="998" y="277"/>
                  </a:cubicBezTo>
                  <a:cubicBezTo>
                    <a:pt x="992" y="274"/>
                    <a:pt x="992" y="274"/>
                    <a:pt x="992" y="274"/>
                  </a:cubicBezTo>
                  <a:cubicBezTo>
                    <a:pt x="988" y="279"/>
                    <a:pt x="981" y="283"/>
                    <a:pt x="974" y="283"/>
                  </a:cubicBezTo>
                  <a:close/>
                  <a:moveTo>
                    <a:pt x="1025" y="225"/>
                  </a:moveTo>
                  <a:cubicBezTo>
                    <a:pt x="999" y="289"/>
                    <a:pt x="999" y="289"/>
                    <a:pt x="999" y="289"/>
                  </a:cubicBezTo>
                  <a:cubicBezTo>
                    <a:pt x="1008" y="289"/>
                    <a:pt x="1008" y="289"/>
                    <a:pt x="1008" y="289"/>
                  </a:cubicBezTo>
                  <a:cubicBezTo>
                    <a:pt x="1014" y="275"/>
                    <a:pt x="1014" y="275"/>
                    <a:pt x="1014" y="275"/>
                  </a:cubicBezTo>
                  <a:cubicBezTo>
                    <a:pt x="1046" y="275"/>
                    <a:pt x="1046" y="275"/>
                    <a:pt x="1046" y="275"/>
                  </a:cubicBezTo>
                  <a:cubicBezTo>
                    <a:pt x="1052" y="289"/>
                    <a:pt x="1052" y="289"/>
                    <a:pt x="1052" y="289"/>
                  </a:cubicBezTo>
                  <a:cubicBezTo>
                    <a:pt x="1061" y="289"/>
                    <a:pt x="1061" y="289"/>
                    <a:pt x="1061" y="289"/>
                  </a:cubicBezTo>
                  <a:cubicBezTo>
                    <a:pt x="1035" y="225"/>
                    <a:pt x="1035" y="225"/>
                    <a:pt x="1035" y="225"/>
                  </a:cubicBezTo>
                  <a:lnTo>
                    <a:pt x="1025" y="225"/>
                  </a:lnTo>
                  <a:close/>
                  <a:moveTo>
                    <a:pt x="1017" y="268"/>
                  </a:moveTo>
                  <a:cubicBezTo>
                    <a:pt x="1030" y="233"/>
                    <a:pt x="1030" y="233"/>
                    <a:pt x="1030" y="233"/>
                  </a:cubicBezTo>
                  <a:cubicBezTo>
                    <a:pt x="1044" y="268"/>
                    <a:pt x="1044" y="268"/>
                    <a:pt x="1044" y="268"/>
                  </a:cubicBezTo>
                  <a:lnTo>
                    <a:pt x="1017" y="268"/>
                  </a:lnTo>
                  <a:close/>
                  <a:moveTo>
                    <a:pt x="1074" y="225"/>
                  </a:moveTo>
                  <a:cubicBezTo>
                    <a:pt x="1066" y="225"/>
                    <a:pt x="1066" y="225"/>
                    <a:pt x="1066" y="225"/>
                  </a:cubicBezTo>
                  <a:cubicBezTo>
                    <a:pt x="1066" y="289"/>
                    <a:pt x="1066" y="289"/>
                    <a:pt x="1066" y="289"/>
                  </a:cubicBezTo>
                  <a:cubicBezTo>
                    <a:pt x="1103" y="289"/>
                    <a:pt x="1103" y="289"/>
                    <a:pt x="1103" y="289"/>
                  </a:cubicBezTo>
                  <a:cubicBezTo>
                    <a:pt x="1103" y="282"/>
                    <a:pt x="1103" y="282"/>
                    <a:pt x="1103" y="282"/>
                  </a:cubicBezTo>
                  <a:cubicBezTo>
                    <a:pt x="1074" y="282"/>
                    <a:pt x="1074" y="282"/>
                    <a:pt x="1074" y="282"/>
                  </a:cubicBezTo>
                  <a:lnTo>
                    <a:pt x="1074" y="225"/>
                  </a:lnTo>
                  <a:close/>
                  <a:moveTo>
                    <a:pt x="1157" y="283"/>
                  </a:moveTo>
                  <a:cubicBezTo>
                    <a:pt x="1143" y="283"/>
                    <a:pt x="1133" y="272"/>
                    <a:pt x="1133" y="257"/>
                  </a:cubicBezTo>
                  <a:cubicBezTo>
                    <a:pt x="1133" y="242"/>
                    <a:pt x="1143" y="231"/>
                    <a:pt x="1157" y="231"/>
                  </a:cubicBezTo>
                  <a:cubicBezTo>
                    <a:pt x="1165" y="231"/>
                    <a:pt x="1171" y="235"/>
                    <a:pt x="1175" y="240"/>
                  </a:cubicBezTo>
                  <a:cubicBezTo>
                    <a:pt x="1182" y="237"/>
                    <a:pt x="1182" y="237"/>
                    <a:pt x="1182" y="237"/>
                  </a:cubicBezTo>
                  <a:cubicBezTo>
                    <a:pt x="1176" y="229"/>
                    <a:pt x="1169" y="224"/>
                    <a:pt x="1157" y="224"/>
                  </a:cubicBezTo>
                  <a:cubicBezTo>
                    <a:pt x="1139" y="224"/>
                    <a:pt x="1124" y="237"/>
                    <a:pt x="1124" y="257"/>
                  </a:cubicBezTo>
                  <a:cubicBezTo>
                    <a:pt x="1124" y="277"/>
                    <a:pt x="1139" y="290"/>
                    <a:pt x="1157" y="290"/>
                  </a:cubicBezTo>
                  <a:cubicBezTo>
                    <a:pt x="1169" y="290"/>
                    <a:pt x="1176" y="285"/>
                    <a:pt x="1182" y="277"/>
                  </a:cubicBezTo>
                  <a:cubicBezTo>
                    <a:pt x="1175" y="274"/>
                    <a:pt x="1175" y="274"/>
                    <a:pt x="1175" y="274"/>
                  </a:cubicBezTo>
                  <a:cubicBezTo>
                    <a:pt x="1171" y="279"/>
                    <a:pt x="1165" y="283"/>
                    <a:pt x="1157" y="283"/>
                  </a:cubicBezTo>
                  <a:close/>
                  <a:moveTo>
                    <a:pt x="1189" y="289"/>
                  </a:moveTo>
                  <a:cubicBezTo>
                    <a:pt x="1231" y="289"/>
                    <a:pt x="1231" y="289"/>
                    <a:pt x="1231" y="289"/>
                  </a:cubicBezTo>
                  <a:cubicBezTo>
                    <a:pt x="1231" y="282"/>
                    <a:pt x="1231" y="282"/>
                    <a:pt x="1231" y="282"/>
                  </a:cubicBezTo>
                  <a:cubicBezTo>
                    <a:pt x="1197" y="282"/>
                    <a:pt x="1197" y="282"/>
                    <a:pt x="1197" y="282"/>
                  </a:cubicBezTo>
                  <a:cubicBezTo>
                    <a:pt x="1197" y="260"/>
                    <a:pt x="1197" y="260"/>
                    <a:pt x="1197" y="260"/>
                  </a:cubicBezTo>
                  <a:cubicBezTo>
                    <a:pt x="1231" y="260"/>
                    <a:pt x="1231" y="260"/>
                    <a:pt x="1231" y="260"/>
                  </a:cubicBezTo>
                  <a:cubicBezTo>
                    <a:pt x="1231" y="253"/>
                    <a:pt x="1231" y="253"/>
                    <a:pt x="1231" y="253"/>
                  </a:cubicBezTo>
                  <a:cubicBezTo>
                    <a:pt x="1197" y="253"/>
                    <a:pt x="1197" y="253"/>
                    <a:pt x="1197" y="253"/>
                  </a:cubicBezTo>
                  <a:cubicBezTo>
                    <a:pt x="1197" y="232"/>
                    <a:pt x="1197" y="232"/>
                    <a:pt x="1197" y="232"/>
                  </a:cubicBezTo>
                  <a:cubicBezTo>
                    <a:pt x="1231" y="232"/>
                    <a:pt x="1231" y="232"/>
                    <a:pt x="1231" y="232"/>
                  </a:cubicBezTo>
                  <a:cubicBezTo>
                    <a:pt x="1231" y="225"/>
                    <a:pt x="1231" y="225"/>
                    <a:pt x="1231" y="225"/>
                  </a:cubicBezTo>
                  <a:cubicBezTo>
                    <a:pt x="1189" y="225"/>
                    <a:pt x="1189" y="225"/>
                    <a:pt x="1189" y="225"/>
                  </a:cubicBezTo>
                  <a:lnTo>
                    <a:pt x="1189" y="289"/>
                  </a:lnTo>
                  <a:close/>
                  <a:moveTo>
                    <a:pt x="1287" y="275"/>
                  </a:moveTo>
                  <a:cubicBezTo>
                    <a:pt x="1250" y="225"/>
                    <a:pt x="1250" y="225"/>
                    <a:pt x="1250" y="225"/>
                  </a:cubicBezTo>
                  <a:cubicBezTo>
                    <a:pt x="1242" y="225"/>
                    <a:pt x="1242" y="225"/>
                    <a:pt x="1242" y="225"/>
                  </a:cubicBezTo>
                  <a:cubicBezTo>
                    <a:pt x="1242" y="289"/>
                    <a:pt x="1242" y="289"/>
                    <a:pt x="1242" y="289"/>
                  </a:cubicBezTo>
                  <a:cubicBezTo>
                    <a:pt x="1250" y="289"/>
                    <a:pt x="1250" y="289"/>
                    <a:pt x="1250" y="289"/>
                  </a:cubicBezTo>
                  <a:cubicBezTo>
                    <a:pt x="1250" y="238"/>
                    <a:pt x="1250" y="238"/>
                    <a:pt x="1250" y="238"/>
                  </a:cubicBezTo>
                  <a:cubicBezTo>
                    <a:pt x="1287" y="289"/>
                    <a:pt x="1287" y="289"/>
                    <a:pt x="1287" y="289"/>
                  </a:cubicBezTo>
                  <a:cubicBezTo>
                    <a:pt x="1295" y="289"/>
                    <a:pt x="1295" y="289"/>
                    <a:pt x="1295" y="289"/>
                  </a:cubicBezTo>
                  <a:cubicBezTo>
                    <a:pt x="1295" y="225"/>
                    <a:pt x="1295" y="225"/>
                    <a:pt x="1295" y="225"/>
                  </a:cubicBezTo>
                  <a:cubicBezTo>
                    <a:pt x="1287" y="225"/>
                    <a:pt x="1287" y="225"/>
                    <a:pt x="1287" y="225"/>
                  </a:cubicBezTo>
                  <a:lnTo>
                    <a:pt x="1287" y="275"/>
                  </a:lnTo>
                  <a:close/>
                  <a:moveTo>
                    <a:pt x="1303" y="232"/>
                  </a:moveTo>
                  <a:cubicBezTo>
                    <a:pt x="1323" y="232"/>
                    <a:pt x="1323" y="232"/>
                    <a:pt x="1323" y="232"/>
                  </a:cubicBezTo>
                  <a:cubicBezTo>
                    <a:pt x="1323" y="289"/>
                    <a:pt x="1323" y="289"/>
                    <a:pt x="1323" y="289"/>
                  </a:cubicBezTo>
                  <a:cubicBezTo>
                    <a:pt x="1331" y="289"/>
                    <a:pt x="1331" y="289"/>
                    <a:pt x="1331" y="289"/>
                  </a:cubicBezTo>
                  <a:cubicBezTo>
                    <a:pt x="1331" y="232"/>
                    <a:pt x="1331" y="232"/>
                    <a:pt x="1331" y="232"/>
                  </a:cubicBezTo>
                  <a:cubicBezTo>
                    <a:pt x="1351" y="232"/>
                    <a:pt x="1351" y="232"/>
                    <a:pt x="1351" y="232"/>
                  </a:cubicBezTo>
                  <a:cubicBezTo>
                    <a:pt x="1351" y="225"/>
                    <a:pt x="1351" y="225"/>
                    <a:pt x="1351" y="225"/>
                  </a:cubicBezTo>
                  <a:cubicBezTo>
                    <a:pt x="1303" y="225"/>
                    <a:pt x="1303" y="225"/>
                    <a:pt x="1303" y="225"/>
                  </a:cubicBezTo>
                  <a:lnTo>
                    <a:pt x="1303" y="232"/>
                  </a:lnTo>
                  <a:close/>
                  <a:moveTo>
                    <a:pt x="1360" y="289"/>
                  </a:moveTo>
                  <a:cubicBezTo>
                    <a:pt x="1401" y="289"/>
                    <a:pt x="1401" y="289"/>
                    <a:pt x="1401" y="289"/>
                  </a:cubicBezTo>
                  <a:cubicBezTo>
                    <a:pt x="1401" y="282"/>
                    <a:pt x="1401" y="282"/>
                    <a:pt x="1401" y="282"/>
                  </a:cubicBezTo>
                  <a:cubicBezTo>
                    <a:pt x="1367" y="282"/>
                    <a:pt x="1367" y="282"/>
                    <a:pt x="1367" y="282"/>
                  </a:cubicBezTo>
                  <a:cubicBezTo>
                    <a:pt x="1367" y="260"/>
                    <a:pt x="1367" y="260"/>
                    <a:pt x="1367" y="260"/>
                  </a:cubicBezTo>
                  <a:cubicBezTo>
                    <a:pt x="1401" y="260"/>
                    <a:pt x="1401" y="260"/>
                    <a:pt x="1401" y="260"/>
                  </a:cubicBezTo>
                  <a:cubicBezTo>
                    <a:pt x="1401" y="253"/>
                    <a:pt x="1401" y="253"/>
                    <a:pt x="1401" y="253"/>
                  </a:cubicBezTo>
                  <a:cubicBezTo>
                    <a:pt x="1367" y="253"/>
                    <a:pt x="1367" y="253"/>
                    <a:pt x="1367" y="253"/>
                  </a:cubicBezTo>
                  <a:cubicBezTo>
                    <a:pt x="1367" y="232"/>
                    <a:pt x="1367" y="232"/>
                    <a:pt x="1367" y="232"/>
                  </a:cubicBezTo>
                  <a:cubicBezTo>
                    <a:pt x="1401" y="232"/>
                    <a:pt x="1401" y="232"/>
                    <a:pt x="1401" y="232"/>
                  </a:cubicBezTo>
                  <a:cubicBezTo>
                    <a:pt x="1401" y="225"/>
                    <a:pt x="1401" y="225"/>
                    <a:pt x="1401" y="225"/>
                  </a:cubicBezTo>
                  <a:cubicBezTo>
                    <a:pt x="1360" y="225"/>
                    <a:pt x="1360" y="225"/>
                    <a:pt x="1360" y="225"/>
                  </a:cubicBezTo>
                  <a:lnTo>
                    <a:pt x="1360" y="289"/>
                  </a:lnTo>
                  <a:close/>
                  <a:moveTo>
                    <a:pt x="1458" y="244"/>
                  </a:moveTo>
                  <a:cubicBezTo>
                    <a:pt x="1458" y="233"/>
                    <a:pt x="1449" y="225"/>
                    <a:pt x="1437" y="225"/>
                  </a:cubicBezTo>
                  <a:cubicBezTo>
                    <a:pt x="1412" y="225"/>
                    <a:pt x="1412" y="225"/>
                    <a:pt x="1412" y="225"/>
                  </a:cubicBezTo>
                  <a:cubicBezTo>
                    <a:pt x="1412" y="289"/>
                    <a:pt x="1412" y="289"/>
                    <a:pt x="1412" y="289"/>
                  </a:cubicBezTo>
                  <a:cubicBezTo>
                    <a:pt x="1420" y="289"/>
                    <a:pt x="1420" y="289"/>
                    <a:pt x="1420" y="289"/>
                  </a:cubicBezTo>
                  <a:cubicBezTo>
                    <a:pt x="1420" y="264"/>
                    <a:pt x="1420" y="264"/>
                    <a:pt x="1420" y="264"/>
                  </a:cubicBezTo>
                  <a:cubicBezTo>
                    <a:pt x="1433" y="264"/>
                    <a:pt x="1433" y="264"/>
                    <a:pt x="1433" y="264"/>
                  </a:cubicBezTo>
                  <a:cubicBezTo>
                    <a:pt x="1449" y="289"/>
                    <a:pt x="1449" y="289"/>
                    <a:pt x="1449" y="289"/>
                  </a:cubicBezTo>
                  <a:cubicBezTo>
                    <a:pt x="1458" y="289"/>
                    <a:pt x="1458" y="289"/>
                    <a:pt x="1458" y="289"/>
                  </a:cubicBezTo>
                  <a:cubicBezTo>
                    <a:pt x="1441" y="263"/>
                    <a:pt x="1441" y="263"/>
                    <a:pt x="1441" y="263"/>
                  </a:cubicBezTo>
                  <a:cubicBezTo>
                    <a:pt x="1450" y="262"/>
                    <a:pt x="1458" y="256"/>
                    <a:pt x="1458" y="244"/>
                  </a:cubicBezTo>
                  <a:close/>
                  <a:moveTo>
                    <a:pt x="1420" y="257"/>
                  </a:moveTo>
                  <a:cubicBezTo>
                    <a:pt x="1420" y="232"/>
                    <a:pt x="1420" y="232"/>
                    <a:pt x="1420" y="232"/>
                  </a:cubicBezTo>
                  <a:cubicBezTo>
                    <a:pt x="1437" y="232"/>
                    <a:pt x="1437" y="232"/>
                    <a:pt x="1437" y="232"/>
                  </a:cubicBezTo>
                  <a:cubicBezTo>
                    <a:pt x="1444" y="232"/>
                    <a:pt x="1449" y="237"/>
                    <a:pt x="1449" y="244"/>
                  </a:cubicBezTo>
                  <a:cubicBezTo>
                    <a:pt x="1449" y="252"/>
                    <a:pt x="1444" y="257"/>
                    <a:pt x="1437" y="257"/>
                  </a:cubicBezTo>
                  <a:lnTo>
                    <a:pt x="1420" y="257"/>
                  </a:lnTo>
                  <a:close/>
                  <a:moveTo>
                    <a:pt x="59" y="0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0" y="253"/>
                    <a:pt x="0" y="253"/>
                    <a:pt x="0" y="253"/>
                  </a:cubicBezTo>
                  <a:cubicBezTo>
                    <a:pt x="58" y="312"/>
                    <a:pt x="58" y="312"/>
                    <a:pt x="58" y="312"/>
                  </a:cubicBezTo>
                  <a:cubicBezTo>
                    <a:pt x="180" y="312"/>
                    <a:pt x="180" y="312"/>
                    <a:pt x="180" y="312"/>
                  </a:cubicBezTo>
                  <a:cubicBezTo>
                    <a:pt x="239" y="253"/>
                    <a:pt x="239" y="253"/>
                    <a:pt x="239" y="253"/>
                  </a:cubicBezTo>
                  <a:cubicBezTo>
                    <a:pt x="239" y="59"/>
                    <a:pt x="239" y="59"/>
                    <a:pt x="239" y="59"/>
                  </a:cubicBezTo>
                  <a:cubicBezTo>
                    <a:pt x="180" y="0"/>
                    <a:pt x="180" y="0"/>
                    <a:pt x="180" y="0"/>
                  </a:cubicBezTo>
                  <a:lnTo>
                    <a:pt x="59" y="0"/>
                  </a:lnTo>
                  <a:close/>
                  <a:moveTo>
                    <a:pt x="233" y="251"/>
                  </a:moveTo>
                  <a:cubicBezTo>
                    <a:pt x="178" y="307"/>
                    <a:pt x="178" y="307"/>
                    <a:pt x="178" y="307"/>
                  </a:cubicBezTo>
                  <a:cubicBezTo>
                    <a:pt x="61" y="307"/>
                    <a:pt x="61" y="307"/>
                    <a:pt x="61" y="307"/>
                  </a:cubicBezTo>
                  <a:cubicBezTo>
                    <a:pt x="5" y="251"/>
                    <a:pt x="5" y="251"/>
                    <a:pt x="5" y="251"/>
                  </a:cubicBezTo>
                  <a:cubicBezTo>
                    <a:pt x="5" y="61"/>
                    <a:pt x="5" y="61"/>
                    <a:pt x="5" y="61"/>
                  </a:cubicBezTo>
                  <a:cubicBezTo>
                    <a:pt x="61" y="5"/>
                    <a:pt x="61" y="5"/>
                    <a:pt x="61" y="5"/>
                  </a:cubicBezTo>
                  <a:cubicBezTo>
                    <a:pt x="178" y="5"/>
                    <a:pt x="178" y="5"/>
                    <a:pt x="178" y="5"/>
                  </a:cubicBezTo>
                  <a:cubicBezTo>
                    <a:pt x="233" y="60"/>
                    <a:pt x="233" y="60"/>
                    <a:pt x="233" y="60"/>
                  </a:cubicBezTo>
                  <a:lnTo>
                    <a:pt x="233" y="251"/>
                  </a:lnTo>
                  <a:close/>
                  <a:moveTo>
                    <a:pt x="89" y="75"/>
                  </a:moveTo>
                  <a:cubicBezTo>
                    <a:pt x="73" y="91"/>
                    <a:pt x="73" y="91"/>
                    <a:pt x="73" y="91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89" y="238"/>
                    <a:pt x="89" y="238"/>
                    <a:pt x="89" y="238"/>
                  </a:cubicBezTo>
                  <a:cubicBezTo>
                    <a:pt x="150" y="238"/>
                    <a:pt x="150" y="238"/>
                    <a:pt x="150" y="238"/>
                  </a:cubicBezTo>
                  <a:cubicBezTo>
                    <a:pt x="165" y="222"/>
                    <a:pt x="165" y="222"/>
                    <a:pt x="165" y="222"/>
                  </a:cubicBezTo>
                  <a:cubicBezTo>
                    <a:pt x="165" y="91"/>
                    <a:pt x="165" y="91"/>
                    <a:pt x="165" y="91"/>
                  </a:cubicBezTo>
                  <a:cubicBezTo>
                    <a:pt x="149" y="75"/>
                    <a:pt x="149" y="75"/>
                    <a:pt x="149" y="75"/>
                  </a:cubicBezTo>
                  <a:lnTo>
                    <a:pt x="89" y="75"/>
                  </a:lnTo>
                  <a:close/>
                  <a:moveTo>
                    <a:pt x="160" y="220"/>
                  </a:moveTo>
                  <a:cubicBezTo>
                    <a:pt x="147" y="233"/>
                    <a:pt x="147" y="233"/>
                    <a:pt x="147" y="233"/>
                  </a:cubicBezTo>
                  <a:cubicBezTo>
                    <a:pt x="91" y="233"/>
                    <a:pt x="91" y="233"/>
                    <a:pt x="91" y="233"/>
                  </a:cubicBezTo>
                  <a:cubicBezTo>
                    <a:pt x="79" y="220"/>
                    <a:pt x="79" y="220"/>
                    <a:pt x="79" y="220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92" y="80"/>
                    <a:pt x="92" y="80"/>
                    <a:pt x="92" y="80"/>
                  </a:cubicBezTo>
                  <a:cubicBezTo>
                    <a:pt x="147" y="80"/>
                    <a:pt x="147" y="80"/>
                    <a:pt x="147" y="80"/>
                  </a:cubicBezTo>
                  <a:cubicBezTo>
                    <a:pt x="160" y="93"/>
                    <a:pt x="160" y="93"/>
                    <a:pt x="160" y="93"/>
                  </a:cubicBezTo>
                  <a:lnTo>
                    <a:pt x="160" y="220"/>
                  </a:lnTo>
                  <a:close/>
                  <a:moveTo>
                    <a:pt x="318" y="169"/>
                  </a:moveTo>
                  <a:cubicBezTo>
                    <a:pt x="318" y="174"/>
                    <a:pt x="318" y="174"/>
                    <a:pt x="318" y="174"/>
                  </a:cubicBezTo>
                  <a:cubicBezTo>
                    <a:pt x="2178" y="174"/>
                    <a:pt x="2178" y="174"/>
                    <a:pt x="2178" y="174"/>
                  </a:cubicBezTo>
                  <a:cubicBezTo>
                    <a:pt x="2178" y="169"/>
                    <a:pt x="2178" y="169"/>
                    <a:pt x="2178" y="169"/>
                  </a:cubicBezTo>
                  <a:lnTo>
                    <a:pt x="318" y="169"/>
                  </a:lnTo>
                  <a:close/>
                  <a:moveTo>
                    <a:pt x="1628" y="109"/>
                  </a:moveTo>
                  <a:cubicBezTo>
                    <a:pt x="1616" y="107"/>
                    <a:pt x="1616" y="107"/>
                    <a:pt x="1616" y="107"/>
                  </a:cubicBezTo>
                  <a:cubicBezTo>
                    <a:pt x="1616" y="48"/>
                    <a:pt x="1616" y="48"/>
                    <a:pt x="1616" y="48"/>
                  </a:cubicBezTo>
                  <a:cubicBezTo>
                    <a:pt x="1628" y="46"/>
                    <a:pt x="1628" y="46"/>
                    <a:pt x="1628" y="46"/>
                  </a:cubicBezTo>
                  <a:cubicBezTo>
                    <a:pt x="1628" y="39"/>
                    <a:pt x="1628" y="39"/>
                    <a:pt x="1628" y="39"/>
                  </a:cubicBezTo>
                  <a:cubicBezTo>
                    <a:pt x="1587" y="39"/>
                    <a:pt x="1587" y="39"/>
                    <a:pt x="1587" y="39"/>
                  </a:cubicBezTo>
                  <a:cubicBezTo>
                    <a:pt x="1587" y="46"/>
                    <a:pt x="1587" y="46"/>
                    <a:pt x="1587" y="46"/>
                  </a:cubicBezTo>
                  <a:cubicBezTo>
                    <a:pt x="1599" y="48"/>
                    <a:pt x="1599" y="48"/>
                    <a:pt x="1599" y="48"/>
                  </a:cubicBezTo>
                  <a:cubicBezTo>
                    <a:pt x="1599" y="107"/>
                    <a:pt x="1599" y="107"/>
                    <a:pt x="1599" y="107"/>
                  </a:cubicBezTo>
                  <a:cubicBezTo>
                    <a:pt x="1587" y="109"/>
                    <a:pt x="1587" y="109"/>
                    <a:pt x="1587" y="109"/>
                  </a:cubicBezTo>
                  <a:cubicBezTo>
                    <a:pt x="1587" y="116"/>
                    <a:pt x="1587" y="116"/>
                    <a:pt x="1587" y="116"/>
                  </a:cubicBezTo>
                  <a:cubicBezTo>
                    <a:pt x="1628" y="116"/>
                    <a:pt x="1628" y="116"/>
                    <a:pt x="1628" y="116"/>
                  </a:cubicBezTo>
                  <a:lnTo>
                    <a:pt x="1628" y="109"/>
                  </a:lnTo>
                  <a:close/>
                  <a:moveTo>
                    <a:pt x="1526" y="109"/>
                  </a:moveTo>
                  <a:cubicBezTo>
                    <a:pt x="1515" y="107"/>
                    <a:pt x="1515" y="107"/>
                    <a:pt x="1515" y="107"/>
                  </a:cubicBezTo>
                  <a:cubicBezTo>
                    <a:pt x="1515" y="61"/>
                    <a:pt x="1515" y="61"/>
                    <a:pt x="1515" y="61"/>
                  </a:cubicBezTo>
                  <a:cubicBezTo>
                    <a:pt x="1553" y="116"/>
                    <a:pt x="1553" y="116"/>
                    <a:pt x="1553" y="116"/>
                  </a:cubicBezTo>
                  <a:cubicBezTo>
                    <a:pt x="1567" y="116"/>
                    <a:pt x="1567" y="116"/>
                    <a:pt x="1567" y="116"/>
                  </a:cubicBezTo>
                  <a:cubicBezTo>
                    <a:pt x="1567" y="48"/>
                    <a:pt x="1567" y="48"/>
                    <a:pt x="1567" y="48"/>
                  </a:cubicBezTo>
                  <a:cubicBezTo>
                    <a:pt x="1578" y="46"/>
                    <a:pt x="1578" y="46"/>
                    <a:pt x="1578" y="46"/>
                  </a:cubicBezTo>
                  <a:cubicBezTo>
                    <a:pt x="1578" y="39"/>
                    <a:pt x="1578" y="39"/>
                    <a:pt x="1578" y="39"/>
                  </a:cubicBezTo>
                  <a:cubicBezTo>
                    <a:pt x="1544" y="39"/>
                    <a:pt x="1544" y="39"/>
                    <a:pt x="1544" y="39"/>
                  </a:cubicBezTo>
                  <a:cubicBezTo>
                    <a:pt x="1544" y="46"/>
                    <a:pt x="1544" y="46"/>
                    <a:pt x="1544" y="46"/>
                  </a:cubicBezTo>
                  <a:cubicBezTo>
                    <a:pt x="1556" y="48"/>
                    <a:pt x="1556" y="48"/>
                    <a:pt x="1556" y="48"/>
                  </a:cubicBezTo>
                  <a:cubicBezTo>
                    <a:pt x="1556" y="91"/>
                    <a:pt x="1556" y="91"/>
                    <a:pt x="1556" y="91"/>
                  </a:cubicBezTo>
                  <a:cubicBezTo>
                    <a:pt x="1518" y="39"/>
                    <a:pt x="1518" y="39"/>
                    <a:pt x="1518" y="39"/>
                  </a:cubicBezTo>
                  <a:cubicBezTo>
                    <a:pt x="1492" y="39"/>
                    <a:pt x="1492" y="39"/>
                    <a:pt x="1492" y="39"/>
                  </a:cubicBezTo>
                  <a:cubicBezTo>
                    <a:pt x="1492" y="46"/>
                    <a:pt x="1492" y="46"/>
                    <a:pt x="1492" y="46"/>
                  </a:cubicBezTo>
                  <a:cubicBezTo>
                    <a:pt x="1503" y="48"/>
                    <a:pt x="1503" y="48"/>
                    <a:pt x="1503" y="48"/>
                  </a:cubicBezTo>
                  <a:cubicBezTo>
                    <a:pt x="1503" y="107"/>
                    <a:pt x="1503" y="107"/>
                    <a:pt x="1503" y="107"/>
                  </a:cubicBezTo>
                  <a:cubicBezTo>
                    <a:pt x="1492" y="109"/>
                    <a:pt x="1492" y="109"/>
                    <a:pt x="1492" y="109"/>
                  </a:cubicBezTo>
                  <a:cubicBezTo>
                    <a:pt x="1492" y="116"/>
                    <a:pt x="1492" y="116"/>
                    <a:pt x="1492" y="116"/>
                  </a:cubicBezTo>
                  <a:cubicBezTo>
                    <a:pt x="1526" y="116"/>
                    <a:pt x="1526" y="116"/>
                    <a:pt x="1526" y="116"/>
                  </a:cubicBezTo>
                  <a:lnTo>
                    <a:pt x="1526" y="109"/>
                  </a:lnTo>
                  <a:close/>
                  <a:moveTo>
                    <a:pt x="1400" y="76"/>
                  </a:moveTo>
                  <a:cubicBezTo>
                    <a:pt x="1400" y="86"/>
                    <a:pt x="1399" y="99"/>
                    <a:pt x="1407" y="107"/>
                  </a:cubicBezTo>
                  <a:cubicBezTo>
                    <a:pt x="1414" y="114"/>
                    <a:pt x="1424" y="117"/>
                    <a:pt x="1438" y="117"/>
                  </a:cubicBezTo>
                  <a:cubicBezTo>
                    <a:pt x="1451" y="117"/>
                    <a:pt x="1461" y="115"/>
                    <a:pt x="1466" y="109"/>
                  </a:cubicBezTo>
                  <a:cubicBezTo>
                    <a:pt x="1474" y="101"/>
                    <a:pt x="1475" y="94"/>
                    <a:pt x="1475" y="77"/>
                  </a:cubicBezTo>
                  <a:cubicBezTo>
                    <a:pt x="1475" y="27"/>
                    <a:pt x="1475" y="27"/>
                    <a:pt x="1475" y="27"/>
                  </a:cubicBezTo>
                  <a:cubicBezTo>
                    <a:pt x="1487" y="26"/>
                    <a:pt x="1487" y="26"/>
                    <a:pt x="1487" y="26"/>
                  </a:cubicBezTo>
                  <a:cubicBezTo>
                    <a:pt x="1487" y="18"/>
                    <a:pt x="1487" y="18"/>
                    <a:pt x="1487" y="18"/>
                  </a:cubicBezTo>
                  <a:cubicBezTo>
                    <a:pt x="1452" y="18"/>
                    <a:pt x="1452" y="18"/>
                    <a:pt x="1452" y="18"/>
                  </a:cubicBezTo>
                  <a:cubicBezTo>
                    <a:pt x="1452" y="26"/>
                    <a:pt x="1452" y="26"/>
                    <a:pt x="1452" y="26"/>
                  </a:cubicBezTo>
                  <a:cubicBezTo>
                    <a:pt x="1463" y="27"/>
                    <a:pt x="1463" y="27"/>
                    <a:pt x="1463" y="27"/>
                  </a:cubicBezTo>
                  <a:cubicBezTo>
                    <a:pt x="1463" y="84"/>
                    <a:pt x="1463" y="84"/>
                    <a:pt x="1463" y="84"/>
                  </a:cubicBezTo>
                  <a:cubicBezTo>
                    <a:pt x="1463" y="92"/>
                    <a:pt x="1461" y="97"/>
                    <a:pt x="1458" y="101"/>
                  </a:cubicBezTo>
                  <a:cubicBezTo>
                    <a:pt x="1454" y="105"/>
                    <a:pt x="1448" y="107"/>
                    <a:pt x="1441" y="107"/>
                  </a:cubicBezTo>
                  <a:cubicBezTo>
                    <a:pt x="1427" y="107"/>
                    <a:pt x="1418" y="100"/>
                    <a:pt x="1418" y="84"/>
                  </a:cubicBezTo>
                  <a:cubicBezTo>
                    <a:pt x="1418" y="27"/>
                    <a:pt x="1418" y="27"/>
                    <a:pt x="1418" y="27"/>
                  </a:cubicBezTo>
                  <a:cubicBezTo>
                    <a:pt x="1430" y="26"/>
                    <a:pt x="1430" y="26"/>
                    <a:pt x="1430" y="26"/>
                  </a:cubicBezTo>
                  <a:cubicBezTo>
                    <a:pt x="1430" y="18"/>
                    <a:pt x="1430" y="18"/>
                    <a:pt x="1430" y="18"/>
                  </a:cubicBezTo>
                  <a:cubicBezTo>
                    <a:pt x="1388" y="18"/>
                    <a:pt x="1388" y="18"/>
                    <a:pt x="1388" y="18"/>
                  </a:cubicBezTo>
                  <a:cubicBezTo>
                    <a:pt x="1388" y="26"/>
                    <a:pt x="1388" y="26"/>
                    <a:pt x="1388" y="26"/>
                  </a:cubicBezTo>
                  <a:cubicBezTo>
                    <a:pt x="1400" y="27"/>
                    <a:pt x="1400" y="27"/>
                    <a:pt x="1400" y="27"/>
                  </a:cubicBezTo>
                  <a:lnTo>
                    <a:pt x="1400" y="76"/>
                  </a:lnTo>
                  <a:close/>
                  <a:moveTo>
                    <a:pt x="1671" y="116"/>
                  </a:moveTo>
                  <a:cubicBezTo>
                    <a:pt x="1687" y="116"/>
                    <a:pt x="1687" y="116"/>
                    <a:pt x="1687" y="116"/>
                  </a:cubicBezTo>
                  <a:cubicBezTo>
                    <a:pt x="1713" y="48"/>
                    <a:pt x="1713" y="48"/>
                    <a:pt x="1713" y="48"/>
                  </a:cubicBezTo>
                  <a:cubicBezTo>
                    <a:pt x="1724" y="46"/>
                    <a:pt x="1724" y="46"/>
                    <a:pt x="1724" y="46"/>
                  </a:cubicBezTo>
                  <a:cubicBezTo>
                    <a:pt x="1724" y="39"/>
                    <a:pt x="1724" y="39"/>
                    <a:pt x="1724" y="39"/>
                  </a:cubicBezTo>
                  <a:cubicBezTo>
                    <a:pt x="1690" y="39"/>
                    <a:pt x="1690" y="39"/>
                    <a:pt x="1690" y="39"/>
                  </a:cubicBezTo>
                  <a:cubicBezTo>
                    <a:pt x="1690" y="46"/>
                    <a:pt x="1690" y="46"/>
                    <a:pt x="1690" y="46"/>
                  </a:cubicBezTo>
                  <a:cubicBezTo>
                    <a:pt x="1701" y="48"/>
                    <a:pt x="1701" y="48"/>
                    <a:pt x="1701" y="48"/>
                  </a:cubicBezTo>
                  <a:cubicBezTo>
                    <a:pt x="1682" y="100"/>
                    <a:pt x="1682" y="100"/>
                    <a:pt x="1682" y="100"/>
                  </a:cubicBezTo>
                  <a:cubicBezTo>
                    <a:pt x="1663" y="48"/>
                    <a:pt x="1663" y="48"/>
                    <a:pt x="1663" y="48"/>
                  </a:cubicBezTo>
                  <a:cubicBezTo>
                    <a:pt x="1674" y="46"/>
                    <a:pt x="1674" y="46"/>
                    <a:pt x="1674" y="46"/>
                  </a:cubicBezTo>
                  <a:cubicBezTo>
                    <a:pt x="1674" y="39"/>
                    <a:pt x="1674" y="39"/>
                    <a:pt x="1674" y="39"/>
                  </a:cubicBezTo>
                  <a:cubicBezTo>
                    <a:pt x="1634" y="39"/>
                    <a:pt x="1634" y="39"/>
                    <a:pt x="1634" y="39"/>
                  </a:cubicBezTo>
                  <a:cubicBezTo>
                    <a:pt x="1634" y="46"/>
                    <a:pt x="1634" y="46"/>
                    <a:pt x="1634" y="46"/>
                  </a:cubicBezTo>
                  <a:cubicBezTo>
                    <a:pt x="1645" y="48"/>
                    <a:pt x="1645" y="48"/>
                    <a:pt x="1645" y="48"/>
                  </a:cubicBezTo>
                  <a:lnTo>
                    <a:pt x="1671" y="116"/>
                  </a:lnTo>
                  <a:close/>
                  <a:moveTo>
                    <a:pt x="2003" y="109"/>
                  </a:moveTo>
                  <a:cubicBezTo>
                    <a:pt x="1992" y="107"/>
                    <a:pt x="1992" y="107"/>
                    <a:pt x="1992" y="107"/>
                  </a:cubicBezTo>
                  <a:cubicBezTo>
                    <a:pt x="1992" y="48"/>
                    <a:pt x="1992" y="48"/>
                    <a:pt x="1992" y="48"/>
                  </a:cubicBezTo>
                  <a:cubicBezTo>
                    <a:pt x="2003" y="46"/>
                    <a:pt x="2003" y="46"/>
                    <a:pt x="2003" y="46"/>
                  </a:cubicBezTo>
                  <a:cubicBezTo>
                    <a:pt x="2003" y="39"/>
                    <a:pt x="2003" y="39"/>
                    <a:pt x="2003" y="39"/>
                  </a:cubicBezTo>
                  <a:cubicBezTo>
                    <a:pt x="1963" y="39"/>
                    <a:pt x="1963" y="39"/>
                    <a:pt x="1963" y="39"/>
                  </a:cubicBezTo>
                  <a:cubicBezTo>
                    <a:pt x="1963" y="46"/>
                    <a:pt x="1963" y="46"/>
                    <a:pt x="1963" y="46"/>
                  </a:cubicBezTo>
                  <a:cubicBezTo>
                    <a:pt x="1974" y="48"/>
                    <a:pt x="1974" y="48"/>
                    <a:pt x="1974" y="48"/>
                  </a:cubicBezTo>
                  <a:cubicBezTo>
                    <a:pt x="1974" y="107"/>
                    <a:pt x="1974" y="107"/>
                    <a:pt x="1974" y="107"/>
                  </a:cubicBezTo>
                  <a:cubicBezTo>
                    <a:pt x="1963" y="109"/>
                    <a:pt x="1963" y="109"/>
                    <a:pt x="1963" y="109"/>
                  </a:cubicBezTo>
                  <a:cubicBezTo>
                    <a:pt x="1963" y="116"/>
                    <a:pt x="1963" y="116"/>
                    <a:pt x="1963" y="116"/>
                  </a:cubicBezTo>
                  <a:cubicBezTo>
                    <a:pt x="2003" y="116"/>
                    <a:pt x="2003" y="116"/>
                    <a:pt x="2003" y="116"/>
                  </a:cubicBezTo>
                  <a:lnTo>
                    <a:pt x="2003" y="109"/>
                  </a:lnTo>
                  <a:close/>
                  <a:moveTo>
                    <a:pt x="2021" y="49"/>
                  </a:moveTo>
                  <a:cubicBezTo>
                    <a:pt x="2037" y="49"/>
                    <a:pt x="2037" y="49"/>
                    <a:pt x="2037" y="49"/>
                  </a:cubicBezTo>
                  <a:cubicBezTo>
                    <a:pt x="2037" y="107"/>
                    <a:pt x="2037" y="107"/>
                    <a:pt x="2037" y="107"/>
                  </a:cubicBezTo>
                  <a:cubicBezTo>
                    <a:pt x="2026" y="109"/>
                    <a:pt x="2026" y="109"/>
                    <a:pt x="2026" y="109"/>
                  </a:cubicBezTo>
                  <a:cubicBezTo>
                    <a:pt x="2026" y="116"/>
                    <a:pt x="2026" y="116"/>
                    <a:pt x="2026" y="116"/>
                  </a:cubicBezTo>
                  <a:cubicBezTo>
                    <a:pt x="2066" y="116"/>
                    <a:pt x="2066" y="116"/>
                    <a:pt x="2066" y="116"/>
                  </a:cubicBezTo>
                  <a:cubicBezTo>
                    <a:pt x="2066" y="109"/>
                    <a:pt x="2066" y="109"/>
                    <a:pt x="2066" y="109"/>
                  </a:cubicBezTo>
                  <a:cubicBezTo>
                    <a:pt x="2055" y="107"/>
                    <a:pt x="2055" y="107"/>
                    <a:pt x="2055" y="107"/>
                  </a:cubicBezTo>
                  <a:cubicBezTo>
                    <a:pt x="2055" y="49"/>
                    <a:pt x="2055" y="49"/>
                    <a:pt x="2055" y="49"/>
                  </a:cubicBezTo>
                  <a:cubicBezTo>
                    <a:pt x="2072" y="49"/>
                    <a:pt x="2072" y="49"/>
                    <a:pt x="2072" y="49"/>
                  </a:cubicBezTo>
                  <a:cubicBezTo>
                    <a:pt x="2074" y="60"/>
                    <a:pt x="2074" y="60"/>
                    <a:pt x="2074" y="60"/>
                  </a:cubicBezTo>
                  <a:cubicBezTo>
                    <a:pt x="2081" y="60"/>
                    <a:pt x="2081" y="60"/>
                    <a:pt x="2081" y="60"/>
                  </a:cubicBezTo>
                  <a:cubicBezTo>
                    <a:pt x="2081" y="39"/>
                    <a:pt x="2081" y="39"/>
                    <a:pt x="2081" y="39"/>
                  </a:cubicBezTo>
                  <a:cubicBezTo>
                    <a:pt x="2011" y="39"/>
                    <a:pt x="2011" y="39"/>
                    <a:pt x="2011" y="39"/>
                  </a:cubicBezTo>
                  <a:cubicBezTo>
                    <a:pt x="2011" y="60"/>
                    <a:pt x="2011" y="60"/>
                    <a:pt x="2011" y="60"/>
                  </a:cubicBezTo>
                  <a:cubicBezTo>
                    <a:pt x="2019" y="60"/>
                    <a:pt x="2019" y="60"/>
                    <a:pt x="2019" y="60"/>
                  </a:cubicBezTo>
                  <a:lnTo>
                    <a:pt x="2021" y="49"/>
                  </a:lnTo>
                  <a:close/>
                  <a:moveTo>
                    <a:pt x="2122" y="82"/>
                  </a:moveTo>
                  <a:cubicBezTo>
                    <a:pt x="2122" y="107"/>
                    <a:pt x="2122" y="107"/>
                    <a:pt x="2122" y="107"/>
                  </a:cubicBezTo>
                  <a:cubicBezTo>
                    <a:pt x="2110" y="109"/>
                    <a:pt x="2110" y="109"/>
                    <a:pt x="2110" y="109"/>
                  </a:cubicBezTo>
                  <a:cubicBezTo>
                    <a:pt x="2110" y="116"/>
                    <a:pt x="2110" y="116"/>
                    <a:pt x="2110" y="116"/>
                  </a:cubicBezTo>
                  <a:cubicBezTo>
                    <a:pt x="2150" y="116"/>
                    <a:pt x="2150" y="116"/>
                    <a:pt x="2150" y="116"/>
                  </a:cubicBezTo>
                  <a:cubicBezTo>
                    <a:pt x="2150" y="109"/>
                    <a:pt x="2150" y="109"/>
                    <a:pt x="2150" y="109"/>
                  </a:cubicBezTo>
                  <a:cubicBezTo>
                    <a:pt x="2139" y="107"/>
                    <a:pt x="2139" y="107"/>
                    <a:pt x="2139" y="107"/>
                  </a:cubicBezTo>
                  <a:cubicBezTo>
                    <a:pt x="2139" y="82"/>
                    <a:pt x="2139" y="82"/>
                    <a:pt x="2139" y="82"/>
                  </a:cubicBezTo>
                  <a:cubicBezTo>
                    <a:pt x="2161" y="48"/>
                    <a:pt x="2161" y="48"/>
                    <a:pt x="2161" y="48"/>
                  </a:cubicBezTo>
                  <a:cubicBezTo>
                    <a:pt x="2172" y="46"/>
                    <a:pt x="2172" y="46"/>
                    <a:pt x="2172" y="46"/>
                  </a:cubicBezTo>
                  <a:cubicBezTo>
                    <a:pt x="2172" y="39"/>
                    <a:pt x="2172" y="39"/>
                    <a:pt x="2172" y="39"/>
                  </a:cubicBezTo>
                  <a:cubicBezTo>
                    <a:pt x="2138" y="39"/>
                    <a:pt x="2138" y="39"/>
                    <a:pt x="2138" y="39"/>
                  </a:cubicBezTo>
                  <a:cubicBezTo>
                    <a:pt x="2138" y="46"/>
                    <a:pt x="2138" y="46"/>
                    <a:pt x="2138" y="46"/>
                  </a:cubicBezTo>
                  <a:cubicBezTo>
                    <a:pt x="2149" y="48"/>
                    <a:pt x="2149" y="48"/>
                    <a:pt x="2149" y="48"/>
                  </a:cubicBezTo>
                  <a:cubicBezTo>
                    <a:pt x="2133" y="73"/>
                    <a:pt x="2133" y="73"/>
                    <a:pt x="2133" y="73"/>
                  </a:cubicBezTo>
                  <a:cubicBezTo>
                    <a:pt x="2118" y="48"/>
                    <a:pt x="2118" y="48"/>
                    <a:pt x="2118" y="48"/>
                  </a:cubicBezTo>
                  <a:cubicBezTo>
                    <a:pt x="2129" y="46"/>
                    <a:pt x="2129" y="46"/>
                    <a:pt x="2129" y="46"/>
                  </a:cubicBezTo>
                  <a:cubicBezTo>
                    <a:pt x="2129" y="39"/>
                    <a:pt x="2129" y="39"/>
                    <a:pt x="2129" y="39"/>
                  </a:cubicBezTo>
                  <a:cubicBezTo>
                    <a:pt x="2088" y="39"/>
                    <a:pt x="2088" y="39"/>
                    <a:pt x="2088" y="39"/>
                  </a:cubicBezTo>
                  <a:cubicBezTo>
                    <a:pt x="2088" y="46"/>
                    <a:pt x="2088" y="46"/>
                    <a:pt x="2088" y="46"/>
                  </a:cubicBezTo>
                  <a:cubicBezTo>
                    <a:pt x="2099" y="48"/>
                    <a:pt x="2099" y="48"/>
                    <a:pt x="2099" y="48"/>
                  </a:cubicBezTo>
                  <a:lnTo>
                    <a:pt x="2122" y="82"/>
                  </a:lnTo>
                  <a:close/>
                  <a:moveTo>
                    <a:pt x="1953" y="94"/>
                  </a:moveTo>
                  <a:cubicBezTo>
                    <a:pt x="1953" y="63"/>
                    <a:pt x="1913" y="75"/>
                    <a:pt x="1913" y="58"/>
                  </a:cubicBezTo>
                  <a:cubicBezTo>
                    <a:pt x="1913" y="50"/>
                    <a:pt x="1919" y="48"/>
                    <a:pt x="1926" y="48"/>
                  </a:cubicBezTo>
                  <a:cubicBezTo>
                    <a:pt x="1933" y="48"/>
                    <a:pt x="1939" y="49"/>
                    <a:pt x="1939" y="49"/>
                  </a:cubicBezTo>
                  <a:cubicBezTo>
                    <a:pt x="1941" y="61"/>
                    <a:pt x="1941" y="61"/>
                    <a:pt x="1941" y="61"/>
                  </a:cubicBezTo>
                  <a:cubicBezTo>
                    <a:pt x="1949" y="61"/>
                    <a:pt x="1949" y="61"/>
                    <a:pt x="1949" y="61"/>
                  </a:cubicBezTo>
                  <a:cubicBezTo>
                    <a:pt x="1949" y="42"/>
                    <a:pt x="1949" y="42"/>
                    <a:pt x="1949" y="42"/>
                  </a:cubicBezTo>
                  <a:cubicBezTo>
                    <a:pt x="1941" y="40"/>
                    <a:pt x="1933" y="38"/>
                    <a:pt x="1924" y="38"/>
                  </a:cubicBezTo>
                  <a:cubicBezTo>
                    <a:pt x="1905" y="38"/>
                    <a:pt x="1896" y="46"/>
                    <a:pt x="1896" y="60"/>
                  </a:cubicBezTo>
                  <a:cubicBezTo>
                    <a:pt x="1896" y="79"/>
                    <a:pt x="1914" y="81"/>
                    <a:pt x="1928" y="86"/>
                  </a:cubicBezTo>
                  <a:cubicBezTo>
                    <a:pt x="1933" y="87"/>
                    <a:pt x="1936" y="89"/>
                    <a:pt x="1936" y="95"/>
                  </a:cubicBezTo>
                  <a:cubicBezTo>
                    <a:pt x="1936" y="104"/>
                    <a:pt x="1929" y="107"/>
                    <a:pt x="1920" y="107"/>
                  </a:cubicBezTo>
                  <a:cubicBezTo>
                    <a:pt x="1911" y="107"/>
                    <a:pt x="1905" y="105"/>
                    <a:pt x="1905" y="105"/>
                  </a:cubicBezTo>
                  <a:cubicBezTo>
                    <a:pt x="1903" y="92"/>
                    <a:pt x="1903" y="92"/>
                    <a:pt x="1903" y="92"/>
                  </a:cubicBezTo>
                  <a:cubicBezTo>
                    <a:pt x="1896" y="92"/>
                    <a:pt x="1896" y="92"/>
                    <a:pt x="1896" y="92"/>
                  </a:cubicBezTo>
                  <a:cubicBezTo>
                    <a:pt x="1896" y="112"/>
                    <a:pt x="1896" y="112"/>
                    <a:pt x="1896" y="112"/>
                  </a:cubicBezTo>
                  <a:cubicBezTo>
                    <a:pt x="1896" y="112"/>
                    <a:pt x="1908" y="117"/>
                    <a:pt x="1922" y="117"/>
                  </a:cubicBezTo>
                  <a:cubicBezTo>
                    <a:pt x="1942" y="117"/>
                    <a:pt x="1953" y="109"/>
                    <a:pt x="1953" y="94"/>
                  </a:cubicBezTo>
                  <a:close/>
                  <a:moveTo>
                    <a:pt x="1847" y="109"/>
                  </a:moveTo>
                  <a:cubicBezTo>
                    <a:pt x="1836" y="107"/>
                    <a:pt x="1836" y="107"/>
                    <a:pt x="1836" y="107"/>
                  </a:cubicBezTo>
                  <a:cubicBezTo>
                    <a:pt x="1836" y="81"/>
                    <a:pt x="1836" y="81"/>
                    <a:pt x="1836" y="81"/>
                  </a:cubicBezTo>
                  <a:cubicBezTo>
                    <a:pt x="1838" y="81"/>
                    <a:pt x="1838" y="81"/>
                    <a:pt x="1838" y="81"/>
                  </a:cubicBezTo>
                  <a:cubicBezTo>
                    <a:pt x="1848" y="81"/>
                    <a:pt x="1851" y="86"/>
                    <a:pt x="1855" y="98"/>
                  </a:cubicBezTo>
                  <a:cubicBezTo>
                    <a:pt x="1863" y="116"/>
                    <a:pt x="1863" y="116"/>
                    <a:pt x="1863" y="116"/>
                  </a:cubicBezTo>
                  <a:cubicBezTo>
                    <a:pt x="1887" y="116"/>
                    <a:pt x="1887" y="116"/>
                    <a:pt x="1887" y="116"/>
                  </a:cubicBezTo>
                  <a:cubicBezTo>
                    <a:pt x="1887" y="109"/>
                    <a:pt x="1887" y="109"/>
                    <a:pt x="1887" y="109"/>
                  </a:cubicBezTo>
                  <a:cubicBezTo>
                    <a:pt x="1876" y="107"/>
                    <a:pt x="1876" y="107"/>
                    <a:pt x="1876" y="107"/>
                  </a:cubicBezTo>
                  <a:cubicBezTo>
                    <a:pt x="1873" y="99"/>
                    <a:pt x="1868" y="84"/>
                    <a:pt x="1861" y="79"/>
                  </a:cubicBezTo>
                  <a:cubicBezTo>
                    <a:pt x="1869" y="76"/>
                    <a:pt x="1875" y="68"/>
                    <a:pt x="1875" y="59"/>
                  </a:cubicBezTo>
                  <a:cubicBezTo>
                    <a:pt x="1875" y="54"/>
                    <a:pt x="1873" y="49"/>
                    <a:pt x="1869" y="45"/>
                  </a:cubicBezTo>
                  <a:cubicBezTo>
                    <a:pt x="1863" y="40"/>
                    <a:pt x="1854" y="39"/>
                    <a:pt x="1846" y="39"/>
                  </a:cubicBezTo>
                  <a:cubicBezTo>
                    <a:pt x="1807" y="39"/>
                    <a:pt x="1807" y="39"/>
                    <a:pt x="1807" y="39"/>
                  </a:cubicBezTo>
                  <a:cubicBezTo>
                    <a:pt x="1807" y="46"/>
                    <a:pt x="1807" y="46"/>
                    <a:pt x="1807" y="46"/>
                  </a:cubicBezTo>
                  <a:cubicBezTo>
                    <a:pt x="1819" y="48"/>
                    <a:pt x="1819" y="48"/>
                    <a:pt x="1819" y="48"/>
                  </a:cubicBezTo>
                  <a:cubicBezTo>
                    <a:pt x="1819" y="107"/>
                    <a:pt x="1819" y="107"/>
                    <a:pt x="1819" y="107"/>
                  </a:cubicBezTo>
                  <a:cubicBezTo>
                    <a:pt x="1807" y="109"/>
                    <a:pt x="1807" y="109"/>
                    <a:pt x="1807" y="109"/>
                  </a:cubicBezTo>
                  <a:cubicBezTo>
                    <a:pt x="1807" y="116"/>
                    <a:pt x="1807" y="116"/>
                    <a:pt x="1807" y="116"/>
                  </a:cubicBezTo>
                  <a:cubicBezTo>
                    <a:pt x="1847" y="116"/>
                    <a:pt x="1847" y="116"/>
                    <a:pt x="1847" y="116"/>
                  </a:cubicBezTo>
                  <a:lnTo>
                    <a:pt x="1847" y="109"/>
                  </a:lnTo>
                  <a:close/>
                  <a:moveTo>
                    <a:pt x="1836" y="48"/>
                  </a:moveTo>
                  <a:cubicBezTo>
                    <a:pt x="1841" y="48"/>
                    <a:pt x="1841" y="48"/>
                    <a:pt x="1841" y="48"/>
                  </a:cubicBezTo>
                  <a:cubicBezTo>
                    <a:pt x="1845" y="48"/>
                    <a:pt x="1852" y="48"/>
                    <a:pt x="1854" y="51"/>
                  </a:cubicBezTo>
                  <a:cubicBezTo>
                    <a:pt x="1857" y="53"/>
                    <a:pt x="1858" y="57"/>
                    <a:pt x="1858" y="60"/>
                  </a:cubicBezTo>
                  <a:cubicBezTo>
                    <a:pt x="1858" y="63"/>
                    <a:pt x="1857" y="66"/>
                    <a:pt x="1855" y="69"/>
                  </a:cubicBezTo>
                  <a:cubicBezTo>
                    <a:pt x="1851" y="73"/>
                    <a:pt x="1844" y="73"/>
                    <a:pt x="1839" y="73"/>
                  </a:cubicBezTo>
                  <a:cubicBezTo>
                    <a:pt x="1836" y="73"/>
                    <a:pt x="1836" y="73"/>
                    <a:pt x="1836" y="73"/>
                  </a:cubicBezTo>
                  <a:lnTo>
                    <a:pt x="1836" y="48"/>
                  </a:lnTo>
                  <a:close/>
                  <a:moveTo>
                    <a:pt x="1796" y="95"/>
                  </a:moveTo>
                  <a:cubicBezTo>
                    <a:pt x="1788" y="95"/>
                    <a:pt x="1788" y="95"/>
                    <a:pt x="1788" y="95"/>
                  </a:cubicBezTo>
                  <a:cubicBezTo>
                    <a:pt x="1787" y="106"/>
                    <a:pt x="1787" y="106"/>
                    <a:pt x="1787" y="106"/>
                  </a:cubicBezTo>
                  <a:cubicBezTo>
                    <a:pt x="1759" y="106"/>
                    <a:pt x="1759" y="106"/>
                    <a:pt x="1759" y="106"/>
                  </a:cubicBezTo>
                  <a:cubicBezTo>
                    <a:pt x="1759" y="80"/>
                    <a:pt x="1759" y="80"/>
                    <a:pt x="1759" y="80"/>
                  </a:cubicBezTo>
                  <a:cubicBezTo>
                    <a:pt x="1776" y="80"/>
                    <a:pt x="1776" y="80"/>
                    <a:pt x="1776" y="80"/>
                  </a:cubicBezTo>
                  <a:cubicBezTo>
                    <a:pt x="1778" y="90"/>
                    <a:pt x="1778" y="90"/>
                    <a:pt x="1778" y="90"/>
                  </a:cubicBezTo>
                  <a:cubicBezTo>
                    <a:pt x="1784" y="90"/>
                    <a:pt x="1784" y="90"/>
                    <a:pt x="1784" y="90"/>
                  </a:cubicBezTo>
                  <a:cubicBezTo>
                    <a:pt x="1784" y="61"/>
                    <a:pt x="1784" y="61"/>
                    <a:pt x="1784" y="61"/>
                  </a:cubicBezTo>
                  <a:cubicBezTo>
                    <a:pt x="1778" y="61"/>
                    <a:pt x="1778" y="61"/>
                    <a:pt x="1778" y="61"/>
                  </a:cubicBezTo>
                  <a:cubicBezTo>
                    <a:pt x="1776" y="71"/>
                    <a:pt x="1776" y="71"/>
                    <a:pt x="1776" y="71"/>
                  </a:cubicBezTo>
                  <a:cubicBezTo>
                    <a:pt x="1759" y="71"/>
                    <a:pt x="1759" y="71"/>
                    <a:pt x="1759" y="71"/>
                  </a:cubicBezTo>
                  <a:cubicBezTo>
                    <a:pt x="1759" y="49"/>
                    <a:pt x="1759" y="49"/>
                    <a:pt x="1759" y="49"/>
                  </a:cubicBezTo>
                  <a:cubicBezTo>
                    <a:pt x="1787" y="49"/>
                    <a:pt x="1787" y="49"/>
                    <a:pt x="1787" y="49"/>
                  </a:cubicBezTo>
                  <a:cubicBezTo>
                    <a:pt x="1788" y="59"/>
                    <a:pt x="1788" y="59"/>
                    <a:pt x="1788" y="59"/>
                  </a:cubicBezTo>
                  <a:cubicBezTo>
                    <a:pt x="1796" y="59"/>
                    <a:pt x="1796" y="59"/>
                    <a:pt x="1796" y="59"/>
                  </a:cubicBezTo>
                  <a:cubicBezTo>
                    <a:pt x="1796" y="39"/>
                    <a:pt x="1796" y="39"/>
                    <a:pt x="1796" y="39"/>
                  </a:cubicBezTo>
                  <a:cubicBezTo>
                    <a:pt x="1730" y="39"/>
                    <a:pt x="1730" y="39"/>
                    <a:pt x="1730" y="39"/>
                  </a:cubicBezTo>
                  <a:cubicBezTo>
                    <a:pt x="1730" y="46"/>
                    <a:pt x="1730" y="46"/>
                    <a:pt x="1730" y="46"/>
                  </a:cubicBezTo>
                  <a:cubicBezTo>
                    <a:pt x="1741" y="48"/>
                    <a:pt x="1741" y="48"/>
                    <a:pt x="1741" y="48"/>
                  </a:cubicBezTo>
                  <a:cubicBezTo>
                    <a:pt x="1741" y="107"/>
                    <a:pt x="1741" y="107"/>
                    <a:pt x="1741" y="107"/>
                  </a:cubicBezTo>
                  <a:cubicBezTo>
                    <a:pt x="1730" y="109"/>
                    <a:pt x="1730" y="109"/>
                    <a:pt x="1730" y="109"/>
                  </a:cubicBezTo>
                  <a:cubicBezTo>
                    <a:pt x="1730" y="116"/>
                    <a:pt x="1730" y="116"/>
                    <a:pt x="1730" y="116"/>
                  </a:cubicBezTo>
                  <a:cubicBezTo>
                    <a:pt x="1796" y="116"/>
                    <a:pt x="1796" y="116"/>
                    <a:pt x="1796" y="116"/>
                  </a:cubicBezTo>
                  <a:lnTo>
                    <a:pt x="1796" y="95"/>
                  </a:lnTo>
                  <a:close/>
                  <a:moveTo>
                    <a:pt x="1342" y="95"/>
                  </a:moveTo>
                  <a:cubicBezTo>
                    <a:pt x="1335" y="95"/>
                    <a:pt x="1335" y="95"/>
                    <a:pt x="1335" y="95"/>
                  </a:cubicBezTo>
                  <a:cubicBezTo>
                    <a:pt x="1333" y="106"/>
                    <a:pt x="1333" y="106"/>
                    <a:pt x="1333" y="106"/>
                  </a:cubicBezTo>
                  <a:cubicBezTo>
                    <a:pt x="1305" y="106"/>
                    <a:pt x="1305" y="106"/>
                    <a:pt x="1305" y="106"/>
                  </a:cubicBezTo>
                  <a:cubicBezTo>
                    <a:pt x="1305" y="80"/>
                    <a:pt x="1305" y="80"/>
                    <a:pt x="1305" y="80"/>
                  </a:cubicBezTo>
                  <a:cubicBezTo>
                    <a:pt x="1323" y="80"/>
                    <a:pt x="1323" y="80"/>
                    <a:pt x="1323" y="80"/>
                  </a:cubicBezTo>
                  <a:cubicBezTo>
                    <a:pt x="1325" y="90"/>
                    <a:pt x="1325" y="90"/>
                    <a:pt x="1325" y="90"/>
                  </a:cubicBezTo>
                  <a:cubicBezTo>
                    <a:pt x="1331" y="90"/>
                    <a:pt x="1331" y="90"/>
                    <a:pt x="1331" y="90"/>
                  </a:cubicBezTo>
                  <a:cubicBezTo>
                    <a:pt x="1331" y="61"/>
                    <a:pt x="1331" y="61"/>
                    <a:pt x="1331" y="61"/>
                  </a:cubicBezTo>
                  <a:cubicBezTo>
                    <a:pt x="1325" y="61"/>
                    <a:pt x="1325" y="61"/>
                    <a:pt x="1325" y="61"/>
                  </a:cubicBezTo>
                  <a:cubicBezTo>
                    <a:pt x="1323" y="71"/>
                    <a:pt x="1323" y="71"/>
                    <a:pt x="1323" y="71"/>
                  </a:cubicBezTo>
                  <a:cubicBezTo>
                    <a:pt x="1305" y="71"/>
                    <a:pt x="1305" y="71"/>
                    <a:pt x="1305" y="71"/>
                  </a:cubicBezTo>
                  <a:cubicBezTo>
                    <a:pt x="1305" y="49"/>
                    <a:pt x="1305" y="49"/>
                    <a:pt x="1305" y="49"/>
                  </a:cubicBezTo>
                  <a:cubicBezTo>
                    <a:pt x="1333" y="49"/>
                    <a:pt x="1333" y="49"/>
                    <a:pt x="1333" y="49"/>
                  </a:cubicBezTo>
                  <a:cubicBezTo>
                    <a:pt x="1335" y="59"/>
                    <a:pt x="1335" y="59"/>
                    <a:pt x="1335" y="59"/>
                  </a:cubicBezTo>
                  <a:cubicBezTo>
                    <a:pt x="1342" y="59"/>
                    <a:pt x="1342" y="59"/>
                    <a:pt x="1342" y="59"/>
                  </a:cubicBezTo>
                  <a:cubicBezTo>
                    <a:pt x="1342" y="39"/>
                    <a:pt x="1342" y="39"/>
                    <a:pt x="1342" y="39"/>
                  </a:cubicBezTo>
                  <a:cubicBezTo>
                    <a:pt x="1277" y="39"/>
                    <a:pt x="1277" y="39"/>
                    <a:pt x="1277" y="39"/>
                  </a:cubicBezTo>
                  <a:cubicBezTo>
                    <a:pt x="1277" y="46"/>
                    <a:pt x="1277" y="46"/>
                    <a:pt x="1277" y="46"/>
                  </a:cubicBezTo>
                  <a:cubicBezTo>
                    <a:pt x="1288" y="48"/>
                    <a:pt x="1288" y="48"/>
                    <a:pt x="1288" y="48"/>
                  </a:cubicBezTo>
                  <a:cubicBezTo>
                    <a:pt x="1288" y="107"/>
                    <a:pt x="1288" y="107"/>
                    <a:pt x="1288" y="107"/>
                  </a:cubicBezTo>
                  <a:cubicBezTo>
                    <a:pt x="1277" y="109"/>
                    <a:pt x="1277" y="109"/>
                    <a:pt x="1277" y="109"/>
                  </a:cubicBezTo>
                  <a:cubicBezTo>
                    <a:pt x="1277" y="116"/>
                    <a:pt x="1277" y="116"/>
                    <a:pt x="1277" y="116"/>
                  </a:cubicBezTo>
                  <a:cubicBezTo>
                    <a:pt x="1342" y="116"/>
                    <a:pt x="1342" y="116"/>
                    <a:pt x="1342" y="116"/>
                  </a:cubicBezTo>
                  <a:lnTo>
                    <a:pt x="1342" y="95"/>
                  </a:lnTo>
                  <a:close/>
                  <a:moveTo>
                    <a:pt x="566" y="95"/>
                  </a:moveTo>
                  <a:cubicBezTo>
                    <a:pt x="559" y="95"/>
                    <a:pt x="559" y="95"/>
                    <a:pt x="559" y="95"/>
                  </a:cubicBezTo>
                  <a:cubicBezTo>
                    <a:pt x="557" y="106"/>
                    <a:pt x="557" y="106"/>
                    <a:pt x="557" y="106"/>
                  </a:cubicBezTo>
                  <a:cubicBezTo>
                    <a:pt x="529" y="106"/>
                    <a:pt x="529" y="106"/>
                    <a:pt x="529" y="106"/>
                  </a:cubicBezTo>
                  <a:cubicBezTo>
                    <a:pt x="529" y="80"/>
                    <a:pt x="529" y="80"/>
                    <a:pt x="529" y="80"/>
                  </a:cubicBezTo>
                  <a:cubicBezTo>
                    <a:pt x="546" y="80"/>
                    <a:pt x="546" y="80"/>
                    <a:pt x="546" y="80"/>
                  </a:cubicBezTo>
                  <a:cubicBezTo>
                    <a:pt x="548" y="90"/>
                    <a:pt x="548" y="90"/>
                    <a:pt x="548" y="90"/>
                  </a:cubicBezTo>
                  <a:cubicBezTo>
                    <a:pt x="555" y="90"/>
                    <a:pt x="555" y="90"/>
                    <a:pt x="555" y="90"/>
                  </a:cubicBezTo>
                  <a:cubicBezTo>
                    <a:pt x="555" y="61"/>
                    <a:pt x="555" y="61"/>
                    <a:pt x="555" y="61"/>
                  </a:cubicBezTo>
                  <a:cubicBezTo>
                    <a:pt x="548" y="61"/>
                    <a:pt x="548" y="61"/>
                    <a:pt x="548" y="61"/>
                  </a:cubicBezTo>
                  <a:cubicBezTo>
                    <a:pt x="546" y="71"/>
                    <a:pt x="546" y="71"/>
                    <a:pt x="546" y="71"/>
                  </a:cubicBezTo>
                  <a:cubicBezTo>
                    <a:pt x="529" y="71"/>
                    <a:pt x="529" y="71"/>
                    <a:pt x="529" y="71"/>
                  </a:cubicBezTo>
                  <a:cubicBezTo>
                    <a:pt x="529" y="49"/>
                    <a:pt x="529" y="49"/>
                    <a:pt x="529" y="49"/>
                  </a:cubicBezTo>
                  <a:cubicBezTo>
                    <a:pt x="557" y="49"/>
                    <a:pt x="557" y="49"/>
                    <a:pt x="557" y="49"/>
                  </a:cubicBezTo>
                  <a:cubicBezTo>
                    <a:pt x="559" y="59"/>
                    <a:pt x="559" y="59"/>
                    <a:pt x="559" y="59"/>
                  </a:cubicBezTo>
                  <a:cubicBezTo>
                    <a:pt x="566" y="59"/>
                    <a:pt x="566" y="59"/>
                    <a:pt x="566" y="59"/>
                  </a:cubicBezTo>
                  <a:cubicBezTo>
                    <a:pt x="566" y="39"/>
                    <a:pt x="566" y="39"/>
                    <a:pt x="566" y="39"/>
                  </a:cubicBezTo>
                  <a:cubicBezTo>
                    <a:pt x="500" y="39"/>
                    <a:pt x="500" y="39"/>
                    <a:pt x="500" y="39"/>
                  </a:cubicBezTo>
                  <a:cubicBezTo>
                    <a:pt x="500" y="46"/>
                    <a:pt x="500" y="46"/>
                    <a:pt x="500" y="46"/>
                  </a:cubicBezTo>
                  <a:cubicBezTo>
                    <a:pt x="511" y="48"/>
                    <a:pt x="511" y="48"/>
                    <a:pt x="511" y="48"/>
                  </a:cubicBezTo>
                  <a:cubicBezTo>
                    <a:pt x="511" y="107"/>
                    <a:pt x="511" y="107"/>
                    <a:pt x="511" y="107"/>
                  </a:cubicBezTo>
                  <a:cubicBezTo>
                    <a:pt x="500" y="109"/>
                    <a:pt x="500" y="109"/>
                    <a:pt x="500" y="109"/>
                  </a:cubicBezTo>
                  <a:cubicBezTo>
                    <a:pt x="500" y="116"/>
                    <a:pt x="500" y="116"/>
                    <a:pt x="500" y="116"/>
                  </a:cubicBezTo>
                  <a:cubicBezTo>
                    <a:pt x="566" y="116"/>
                    <a:pt x="566" y="116"/>
                    <a:pt x="566" y="116"/>
                  </a:cubicBezTo>
                  <a:lnTo>
                    <a:pt x="566" y="95"/>
                  </a:lnTo>
                  <a:close/>
                  <a:moveTo>
                    <a:pt x="659" y="117"/>
                  </a:moveTo>
                  <a:cubicBezTo>
                    <a:pt x="689" y="117"/>
                    <a:pt x="702" y="100"/>
                    <a:pt x="702" y="67"/>
                  </a:cubicBezTo>
                  <a:cubicBezTo>
                    <a:pt x="702" y="34"/>
                    <a:pt x="689" y="16"/>
                    <a:pt x="659" y="16"/>
                  </a:cubicBezTo>
                  <a:cubicBezTo>
                    <a:pt x="629" y="16"/>
                    <a:pt x="615" y="34"/>
                    <a:pt x="615" y="67"/>
                  </a:cubicBezTo>
                  <a:cubicBezTo>
                    <a:pt x="615" y="99"/>
                    <a:pt x="628" y="117"/>
                    <a:pt x="659" y="117"/>
                  </a:cubicBezTo>
                  <a:close/>
                  <a:moveTo>
                    <a:pt x="659" y="27"/>
                  </a:moveTo>
                  <a:cubicBezTo>
                    <a:pt x="675" y="27"/>
                    <a:pt x="683" y="40"/>
                    <a:pt x="683" y="67"/>
                  </a:cubicBezTo>
                  <a:cubicBezTo>
                    <a:pt x="683" y="94"/>
                    <a:pt x="675" y="107"/>
                    <a:pt x="659" y="107"/>
                  </a:cubicBezTo>
                  <a:cubicBezTo>
                    <a:pt x="642" y="107"/>
                    <a:pt x="634" y="94"/>
                    <a:pt x="634" y="67"/>
                  </a:cubicBezTo>
                  <a:cubicBezTo>
                    <a:pt x="634" y="40"/>
                    <a:pt x="643" y="27"/>
                    <a:pt x="659" y="27"/>
                  </a:cubicBezTo>
                  <a:close/>
                  <a:moveTo>
                    <a:pt x="327" y="28"/>
                  </a:moveTo>
                  <a:cubicBezTo>
                    <a:pt x="349" y="28"/>
                    <a:pt x="349" y="28"/>
                    <a:pt x="349" y="28"/>
                  </a:cubicBezTo>
                  <a:cubicBezTo>
                    <a:pt x="349" y="106"/>
                    <a:pt x="349" y="106"/>
                    <a:pt x="349" y="106"/>
                  </a:cubicBezTo>
                  <a:cubicBezTo>
                    <a:pt x="337" y="108"/>
                    <a:pt x="337" y="108"/>
                    <a:pt x="337" y="108"/>
                  </a:cubicBezTo>
                  <a:cubicBezTo>
                    <a:pt x="337" y="116"/>
                    <a:pt x="337" y="116"/>
                    <a:pt x="337" y="116"/>
                  </a:cubicBezTo>
                  <a:cubicBezTo>
                    <a:pt x="379" y="116"/>
                    <a:pt x="379" y="116"/>
                    <a:pt x="379" y="116"/>
                  </a:cubicBezTo>
                  <a:cubicBezTo>
                    <a:pt x="379" y="108"/>
                    <a:pt x="379" y="108"/>
                    <a:pt x="379" y="108"/>
                  </a:cubicBezTo>
                  <a:cubicBezTo>
                    <a:pt x="367" y="106"/>
                    <a:pt x="367" y="106"/>
                    <a:pt x="367" y="106"/>
                  </a:cubicBezTo>
                  <a:cubicBezTo>
                    <a:pt x="367" y="28"/>
                    <a:pt x="367" y="28"/>
                    <a:pt x="367" y="28"/>
                  </a:cubicBezTo>
                  <a:cubicBezTo>
                    <a:pt x="390" y="28"/>
                    <a:pt x="390" y="28"/>
                    <a:pt x="390" y="28"/>
                  </a:cubicBezTo>
                  <a:cubicBezTo>
                    <a:pt x="391" y="40"/>
                    <a:pt x="391" y="40"/>
                    <a:pt x="391" y="40"/>
                  </a:cubicBezTo>
                  <a:cubicBezTo>
                    <a:pt x="399" y="40"/>
                    <a:pt x="399" y="40"/>
                    <a:pt x="399" y="40"/>
                  </a:cubicBezTo>
                  <a:cubicBezTo>
                    <a:pt x="399" y="18"/>
                    <a:pt x="399" y="18"/>
                    <a:pt x="399" y="18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7" y="40"/>
                    <a:pt x="317" y="40"/>
                    <a:pt x="317" y="40"/>
                  </a:cubicBezTo>
                  <a:cubicBezTo>
                    <a:pt x="325" y="40"/>
                    <a:pt x="325" y="40"/>
                    <a:pt x="325" y="40"/>
                  </a:cubicBezTo>
                  <a:lnTo>
                    <a:pt x="327" y="28"/>
                  </a:lnTo>
                  <a:close/>
                  <a:moveTo>
                    <a:pt x="750" y="109"/>
                  </a:moveTo>
                  <a:cubicBezTo>
                    <a:pt x="739" y="107"/>
                    <a:pt x="739" y="107"/>
                    <a:pt x="739" y="107"/>
                  </a:cubicBezTo>
                  <a:cubicBezTo>
                    <a:pt x="739" y="80"/>
                    <a:pt x="739" y="80"/>
                    <a:pt x="739" y="80"/>
                  </a:cubicBezTo>
                  <a:cubicBezTo>
                    <a:pt x="768" y="80"/>
                    <a:pt x="768" y="80"/>
                    <a:pt x="768" y="80"/>
                  </a:cubicBezTo>
                  <a:cubicBezTo>
                    <a:pt x="768" y="107"/>
                    <a:pt x="768" y="107"/>
                    <a:pt x="768" y="107"/>
                  </a:cubicBezTo>
                  <a:cubicBezTo>
                    <a:pt x="757" y="109"/>
                    <a:pt x="757" y="109"/>
                    <a:pt x="757" y="109"/>
                  </a:cubicBezTo>
                  <a:cubicBezTo>
                    <a:pt x="757" y="116"/>
                    <a:pt x="757" y="116"/>
                    <a:pt x="757" y="116"/>
                  </a:cubicBezTo>
                  <a:cubicBezTo>
                    <a:pt x="797" y="116"/>
                    <a:pt x="797" y="116"/>
                    <a:pt x="797" y="116"/>
                  </a:cubicBezTo>
                  <a:cubicBezTo>
                    <a:pt x="797" y="109"/>
                    <a:pt x="797" y="109"/>
                    <a:pt x="797" y="109"/>
                  </a:cubicBezTo>
                  <a:cubicBezTo>
                    <a:pt x="786" y="107"/>
                    <a:pt x="786" y="107"/>
                    <a:pt x="786" y="107"/>
                  </a:cubicBezTo>
                  <a:cubicBezTo>
                    <a:pt x="786" y="48"/>
                    <a:pt x="786" y="48"/>
                    <a:pt x="786" y="48"/>
                  </a:cubicBezTo>
                  <a:cubicBezTo>
                    <a:pt x="797" y="46"/>
                    <a:pt x="797" y="46"/>
                    <a:pt x="797" y="46"/>
                  </a:cubicBezTo>
                  <a:cubicBezTo>
                    <a:pt x="797" y="39"/>
                    <a:pt x="797" y="39"/>
                    <a:pt x="797" y="39"/>
                  </a:cubicBezTo>
                  <a:cubicBezTo>
                    <a:pt x="757" y="39"/>
                    <a:pt x="757" y="39"/>
                    <a:pt x="757" y="39"/>
                  </a:cubicBezTo>
                  <a:cubicBezTo>
                    <a:pt x="757" y="46"/>
                    <a:pt x="757" y="46"/>
                    <a:pt x="757" y="46"/>
                  </a:cubicBezTo>
                  <a:cubicBezTo>
                    <a:pt x="768" y="48"/>
                    <a:pt x="768" y="48"/>
                    <a:pt x="768" y="48"/>
                  </a:cubicBezTo>
                  <a:cubicBezTo>
                    <a:pt x="768" y="71"/>
                    <a:pt x="768" y="71"/>
                    <a:pt x="768" y="71"/>
                  </a:cubicBezTo>
                  <a:cubicBezTo>
                    <a:pt x="739" y="71"/>
                    <a:pt x="739" y="71"/>
                    <a:pt x="739" y="71"/>
                  </a:cubicBezTo>
                  <a:cubicBezTo>
                    <a:pt x="739" y="48"/>
                    <a:pt x="739" y="48"/>
                    <a:pt x="739" y="48"/>
                  </a:cubicBezTo>
                  <a:cubicBezTo>
                    <a:pt x="750" y="46"/>
                    <a:pt x="750" y="46"/>
                    <a:pt x="750" y="46"/>
                  </a:cubicBezTo>
                  <a:cubicBezTo>
                    <a:pt x="750" y="39"/>
                    <a:pt x="750" y="39"/>
                    <a:pt x="750" y="39"/>
                  </a:cubicBezTo>
                  <a:cubicBezTo>
                    <a:pt x="710" y="39"/>
                    <a:pt x="710" y="39"/>
                    <a:pt x="710" y="39"/>
                  </a:cubicBezTo>
                  <a:cubicBezTo>
                    <a:pt x="710" y="46"/>
                    <a:pt x="710" y="46"/>
                    <a:pt x="710" y="46"/>
                  </a:cubicBezTo>
                  <a:cubicBezTo>
                    <a:pt x="722" y="48"/>
                    <a:pt x="722" y="48"/>
                    <a:pt x="722" y="48"/>
                  </a:cubicBezTo>
                  <a:cubicBezTo>
                    <a:pt x="722" y="107"/>
                    <a:pt x="722" y="107"/>
                    <a:pt x="722" y="107"/>
                  </a:cubicBezTo>
                  <a:cubicBezTo>
                    <a:pt x="710" y="109"/>
                    <a:pt x="710" y="109"/>
                    <a:pt x="710" y="109"/>
                  </a:cubicBezTo>
                  <a:cubicBezTo>
                    <a:pt x="710" y="116"/>
                    <a:pt x="710" y="116"/>
                    <a:pt x="710" y="116"/>
                  </a:cubicBezTo>
                  <a:cubicBezTo>
                    <a:pt x="750" y="116"/>
                    <a:pt x="750" y="116"/>
                    <a:pt x="750" y="116"/>
                  </a:cubicBezTo>
                  <a:lnTo>
                    <a:pt x="750" y="109"/>
                  </a:lnTo>
                  <a:close/>
                  <a:moveTo>
                    <a:pt x="445" y="109"/>
                  </a:moveTo>
                  <a:cubicBezTo>
                    <a:pt x="434" y="107"/>
                    <a:pt x="434" y="107"/>
                    <a:pt x="434" y="107"/>
                  </a:cubicBezTo>
                  <a:cubicBezTo>
                    <a:pt x="434" y="80"/>
                    <a:pt x="434" y="80"/>
                    <a:pt x="434" y="80"/>
                  </a:cubicBezTo>
                  <a:cubicBezTo>
                    <a:pt x="463" y="80"/>
                    <a:pt x="463" y="80"/>
                    <a:pt x="463" y="80"/>
                  </a:cubicBezTo>
                  <a:cubicBezTo>
                    <a:pt x="463" y="107"/>
                    <a:pt x="463" y="107"/>
                    <a:pt x="463" y="107"/>
                  </a:cubicBezTo>
                  <a:cubicBezTo>
                    <a:pt x="452" y="109"/>
                    <a:pt x="452" y="109"/>
                    <a:pt x="452" y="109"/>
                  </a:cubicBezTo>
                  <a:cubicBezTo>
                    <a:pt x="452" y="116"/>
                    <a:pt x="452" y="116"/>
                    <a:pt x="452" y="116"/>
                  </a:cubicBezTo>
                  <a:cubicBezTo>
                    <a:pt x="492" y="116"/>
                    <a:pt x="492" y="116"/>
                    <a:pt x="492" y="116"/>
                  </a:cubicBezTo>
                  <a:cubicBezTo>
                    <a:pt x="492" y="109"/>
                    <a:pt x="492" y="109"/>
                    <a:pt x="492" y="109"/>
                  </a:cubicBezTo>
                  <a:cubicBezTo>
                    <a:pt x="480" y="107"/>
                    <a:pt x="480" y="107"/>
                    <a:pt x="480" y="107"/>
                  </a:cubicBezTo>
                  <a:cubicBezTo>
                    <a:pt x="480" y="48"/>
                    <a:pt x="480" y="48"/>
                    <a:pt x="480" y="48"/>
                  </a:cubicBezTo>
                  <a:cubicBezTo>
                    <a:pt x="492" y="46"/>
                    <a:pt x="492" y="46"/>
                    <a:pt x="492" y="46"/>
                  </a:cubicBezTo>
                  <a:cubicBezTo>
                    <a:pt x="492" y="39"/>
                    <a:pt x="492" y="39"/>
                    <a:pt x="492" y="39"/>
                  </a:cubicBezTo>
                  <a:cubicBezTo>
                    <a:pt x="452" y="39"/>
                    <a:pt x="452" y="39"/>
                    <a:pt x="452" y="39"/>
                  </a:cubicBezTo>
                  <a:cubicBezTo>
                    <a:pt x="452" y="46"/>
                    <a:pt x="452" y="46"/>
                    <a:pt x="452" y="46"/>
                  </a:cubicBezTo>
                  <a:cubicBezTo>
                    <a:pt x="463" y="48"/>
                    <a:pt x="463" y="48"/>
                    <a:pt x="463" y="48"/>
                  </a:cubicBezTo>
                  <a:cubicBezTo>
                    <a:pt x="463" y="71"/>
                    <a:pt x="463" y="71"/>
                    <a:pt x="463" y="71"/>
                  </a:cubicBezTo>
                  <a:cubicBezTo>
                    <a:pt x="434" y="71"/>
                    <a:pt x="434" y="71"/>
                    <a:pt x="434" y="71"/>
                  </a:cubicBezTo>
                  <a:cubicBezTo>
                    <a:pt x="434" y="48"/>
                    <a:pt x="434" y="48"/>
                    <a:pt x="434" y="48"/>
                  </a:cubicBezTo>
                  <a:cubicBezTo>
                    <a:pt x="445" y="46"/>
                    <a:pt x="445" y="46"/>
                    <a:pt x="445" y="46"/>
                  </a:cubicBezTo>
                  <a:cubicBezTo>
                    <a:pt x="445" y="39"/>
                    <a:pt x="445" y="39"/>
                    <a:pt x="445" y="39"/>
                  </a:cubicBezTo>
                  <a:cubicBezTo>
                    <a:pt x="405" y="39"/>
                    <a:pt x="405" y="39"/>
                    <a:pt x="405" y="39"/>
                  </a:cubicBezTo>
                  <a:cubicBezTo>
                    <a:pt x="405" y="46"/>
                    <a:pt x="405" y="46"/>
                    <a:pt x="405" y="46"/>
                  </a:cubicBezTo>
                  <a:cubicBezTo>
                    <a:pt x="416" y="48"/>
                    <a:pt x="416" y="48"/>
                    <a:pt x="416" y="48"/>
                  </a:cubicBezTo>
                  <a:cubicBezTo>
                    <a:pt x="416" y="107"/>
                    <a:pt x="416" y="107"/>
                    <a:pt x="416" y="107"/>
                  </a:cubicBezTo>
                  <a:cubicBezTo>
                    <a:pt x="405" y="109"/>
                    <a:pt x="405" y="109"/>
                    <a:pt x="405" y="109"/>
                  </a:cubicBezTo>
                  <a:cubicBezTo>
                    <a:pt x="405" y="116"/>
                    <a:pt x="405" y="116"/>
                    <a:pt x="405" y="116"/>
                  </a:cubicBezTo>
                  <a:cubicBezTo>
                    <a:pt x="445" y="116"/>
                    <a:pt x="445" y="116"/>
                    <a:pt x="445" y="116"/>
                  </a:cubicBezTo>
                  <a:lnTo>
                    <a:pt x="445" y="109"/>
                  </a:lnTo>
                  <a:close/>
                  <a:moveTo>
                    <a:pt x="1209" y="49"/>
                  </a:moveTo>
                  <a:cubicBezTo>
                    <a:pt x="1226" y="49"/>
                    <a:pt x="1226" y="49"/>
                    <a:pt x="1226" y="49"/>
                  </a:cubicBezTo>
                  <a:cubicBezTo>
                    <a:pt x="1226" y="107"/>
                    <a:pt x="1226" y="107"/>
                    <a:pt x="1226" y="107"/>
                  </a:cubicBezTo>
                  <a:cubicBezTo>
                    <a:pt x="1215" y="109"/>
                    <a:pt x="1215" y="109"/>
                    <a:pt x="1215" y="109"/>
                  </a:cubicBezTo>
                  <a:cubicBezTo>
                    <a:pt x="1215" y="116"/>
                    <a:pt x="1215" y="116"/>
                    <a:pt x="1215" y="116"/>
                  </a:cubicBezTo>
                  <a:cubicBezTo>
                    <a:pt x="1255" y="116"/>
                    <a:pt x="1255" y="116"/>
                    <a:pt x="1255" y="116"/>
                  </a:cubicBezTo>
                  <a:cubicBezTo>
                    <a:pt x="1255" y="109"/>
                    <a:pt x="1255" y="109"/>
                    <a:pt x="1255" y="109"/>
                  </a:cubicBezTo>
                  <a:cubicBezTo>
                    <a:pt x="1244" y="107"/>
                    <a:pt x="1244" y="107"/>
                    <a:pt x="1244" y="107"/>
                  </a:cubicBezTo>
                  <a:cubicBezTo>
                    <a:pt x="1244" y="49"/>
                    <a:pt x="1244" y="49"/>
                    <a:pt x="1244" y="49"/>
                  </a:cubicBezTo>
                  <a:cubicBezTo>
                    <a:pt x="1261" y="49"/>
                    <a:pt x="1261" y="49"/>
                    <a:pt x="1261" y="49"/>
                  </a:cubicBezTo>
                  <a:cubicBezTo>
                    <a:pt x="1262" y="60"/>
                    <a:pt x="1262" y="60"/>
                    <a:pt x="1262" y="60"/>
                  </a:cubicBezTo>
                  <a:cubicBezTo>
                    <a:pt x="1270" y="60"/>
                    <a:pt x="1270" y="60"/>
                    <a:pt x="1270" y="60"/>
                  </a:cubicBezTo>
                  <a:cubicBezTo>
                    <a:pt x="1270" y="39"/>
                    <a:pt x="1270" y="39"/>
                    <a:pt x="1270" y="39"/>
                  </a:cubicBezTo>
                  <a:cubicBezTo>
                    <a:pt x="1200" y="39"/>
                    <a:pt x="1200" y="39"/>
                    <a:pt x="1200" y="39"/>
                  </a:cubicBezTo>
                  <a:cubicBezTo>
                    <a:pt x="1200" y="60"/>
                    <a:pt x="1200" y="60"/>
                    <a:pt x="1200" y="60"/>
                  </a:cubicBezTo>
                  <a:cubicBezTo>
                    <a:pt x="1208" y="60"/>
                    <a:pt x="1208" y="60"/>
                    <a:pt x="1208" y="60"/>
                  </a:cubicBezTo>
                  <a:lnTo>
                    <a:pt x="1209" y="49"/>
                  </a:lnTo>
                  <a:close/>
                  <a:moveTo>
                    <a:pt x="1058" y="49"/>
                  </a:moveTo>
                  <a:cubicBezTo>
                    <a:pt x="1075" y="49"/>
                    <a:pt x="1075" y="49"/>
                    <a:pt x="1075" y="49"/>
                  </a:cubicBezTo>
                  <a:cubicBezTo>
                    <a:pt x="1075" y="107"/>
                    <a:pt x="1075" y="107"/>
                    <a:pt x="1075" y="107"/>
                  </a:cubicBezTo>
                  <a:cubicBezTo>
                    <a:pt x="1064" y="109"/>
                    <a:pt x="1064" y="109"/>
                    <a:pt x="1064" y="109"/>
                  </a:cubicBezTo>
                  <a:cubicBezTo>
                    <a:pt x="1064" y="116"/>
                    <a:pt x="1064" y="116"/>
                    <a:pt x="1064" y="116"/>
                  </a:cubicBezTo>
                  <a:cubicBezTo>
                    <a:pt x="1104" y="116"/>
                    <a:pt x="1104" y="116"/>
                    <a:pt x="1104" y="116"/>
                  </a:cubicBezTo>
                  <a:cubicBezTo>
                    <a:pt x="1104" y="109"/>
                    <a:pt x="1104" y="109"/>
                    <a:pt x="1104" y="109"/>
                  </a:cubicBezTo>
                  <a:cubicBezTo>
                    <a:pt x="1093" y="107"/>
                    <a:pt x="1093" y="107"/>
                    <a:pt x="1093" y="107"/>
                  </a:cubicBezTo>
                  <a:cubicBezTo>
                    <a:pt x="1093" y="49"/>
                    <a:pt x="1093" y="49"/>
                    <a:pt x="1093" y="49"/>
                  </a:cubicBezTo>
                  <a:cubicBezTo>
                    <a:pt x="1110" y="49"/>
                    <a:pt x="1110" y="49"/>
                    <a:pt x="1110" y="49"/>
                  </a:cubicBezTo>
                  <a:cubicBezTo>
                    <a:pt x="1111" y="60"/>
                    <a:pt x="1111" y="60"/>
                    <a:pt x="1111" y="60"/>
                  </a:cubicBezTo>
                  <a:cubicBezTo>
                    <a:pt x="1119" y="60"/>
                    <a:pt x="1119" y="60"/>
                    <a:pt x="1119" y="60"/>
                  </a:cubicBezTo>
                  <a:cubicBezTo>
                    <a:pt x="1119" y="39"/>
                    <a:pt x="1119" y="39"/>
                    <a:pt x="1119" y="39"/>
                  </a:cubicBezTo>
                  <a:cubicBezTo>
                    <a:pt x="1049" y="39"/>
                    <a:pt x="1049" y="39"/>
                    <a:pt x="1049" y="39"/>
                  </a:cubicBezTo>
                  <a:cubicBezTo>
                    <a:pt x="1049" y="60"/>
                    <a:pt x="1049" y="60"/>
                    <a:pt x="1049" y="60"/>
                  </a:cubicBezTo>
                  <a:cubicBezTo>
                    <a:pt x="1057" y="60"/>
                    <a:pt x="1057" y="60"/>
                    <a:pt x="1057" y="60"/>
                  </a:cubicBezTo>
                  <a:lnTo>
                    <a:pt x="1058" y="49"/>
                  </a:lnTo>
                  <a:close/>
                  <a:moveTo>
                    <a:pt x="1114" y="116"/>
                  </a:moveTo>
                  <a:cubicBezTo>
                    <a:pt x="1147" y="116"/>
                    <a:pt x="1147" y="116"/>
                    <a:pt x="1147" y="116"/>
                  </a:cubicBezTo>
                  <a:cubicBezTo>
                    <a:pt x="1147" y="109"/>
                    <a:pt x="1147" y="109"/>
                    <a:pt x="1147" y="109"/>
                  </a:cubicBezTo>
                  <a:cubicBezTo>
                    <a:pt x="1136" y="107"/>
                    <a:pt x="1136" y="107"/>
                    <a:pt x="1136" y="107"/>
                  </a:cubicBezTo>
                  <a:cubicBezTo>
                    <a:pt x="1142" y="93"/>
                    <a:pt x="1142" y="93"/>
                    <a:pt x="1142" y="93"/>
                  </a:cubicBezTo>
                  <a:cubicBezTo>
                    <a:pt x="1171" y="93"/>
                    <a:pt x="1171" y="93"/>
                    <a:pt x="1171" y="93"/>
                  </a:cubicBezTo>
                  <a:cubicBezTo>
                    <a:pt x="1176" y="107"/>
                    <a:pt x="1176" y="107"/>
                    <a:pt x="1176" y="107"/>
                  </a:cubicBezTo>
                  <a:cubicBezTo>
                    <a:pt x="1165" y="109"/>
                    <a:pt x="1165" y="109"/>
                    <a:pt x="1165" y="109"/>
                  </a:cubicBezTo>
                  <a:cubicBezTo>
                    <a:pt x="1165" y="116"/>
                    <a:pt x="1165" y="116"/>
                    <a:pt x="1165" y="116"/>
                  </a:cubicBezTo>
                  <a:cubicBezTo>
                    <a:pt x="1205" y="116"/>
                    <a:pt x="1205" y="116"/>
                    <a:pt x="1205" y="116"/>
                  </a:cubicBezTo>
                  <a:cubicBezTo>
                    <a:pt x="1205" y="109"/>
                    <a:pt x="1205" y="109"/>
                    <a:pt x="1205" y="109"/>
                  </a:cubicBezTo>
                  <a:cubicBezTo>
                    <a:pt x="1194" y="107"/>
                    <a:pt x="1194" y="107"/>
                    <a:pt x="1194" y="107"/>
                  </a:cubicBezTo>
                  <a:cubicBezTo>
                    <a:pt x="1168" y="39"/>
                    <a:pt x="1168" y="39"/>
                    <a:pt x="1168" y="39"/>
                  </a:cubicBezTo>
                  <a:cubicBezTo>
                    <a:pt x="1151" y="39"/>
                    <a:pt x="1151" y="39"/>
                    <a:pt x="1151" y="39"/>
                  </a:cubicBezTo>
                  <a:cubicBezTo>
                    <a:pt x="1125" y="107"/>
                    <a:pt x="1125" y="107"/>
                    <a:pt x="1125" y="107"/>
                  </a:cubicBezTo>
                  <a:cubicBezTo>
                    <a:pt x="1114" y="109"/>
                    <a:pt x="1114" y="109"/>
                    <a:pt x="1114" y="109"/>
                  </a:cubicBezTo>
                  <a:lnTo>
                    <a:pt x="1114" y="116"/>
                  </a:lnTo>
                  <a:close/>
                  <a:moveTo>
                    <a:pt x="1156" y="54"/>
                  </a:moveTo>
                  <a:cubicBezTo>
                    <a:pt x="1167" y="84"/>
                    <a:pt x="1167" y="84"/>
                    <a:pt x="1167" y="84"/>
                  </a:cubicBezTo>
                  <a:cubicBezTo>
                    <a:pt x="1145" y="84"/>
                    <a:pt x="1145" y="84"/>
                    <a:pt x="1145" y="84"/>
                  </a:cubicBezTo>
                  <a:lnTo>
                    <a:pt x="1156" y="54"/>
                  </a:lnTo>
                  <a:close/>
                  <a:moveTo>
                    <a:pt x="1042" y="88"/>
                  </a:moveTo>
                  <a:cubicBezTo>
                    <a:pt x="1042" y="49"/>
                    <a:pt x="993" y="65"/>
                    <a:pt x="993" y="41"/>
                  </a:cubicBezTo>
                  <a:cubicBezTo>
                    <a:pt x="993" y="30"/>
                    <a:pt x="1002" y="27"/>
                    <a:pt x="1011" y="27"/>
                  </a:cubicBezTo>
                  <a:cubicBezTo>
                    <a:pt x="1019" y="27"/>
                    <a:pt x="1028" y="29"/>
                    <a:pt x="1028" y="29"/>
                  </a:cubicBezTo>
                  <a:cubicBezTo>
                    <a:pt x="1030" y="41"/>
                    <a:pt x="1030" y="41"/>
                    <a:pt x="1030" y="41"/>
                  </a:cubicBezTo>
                  <a:cubicBezTo>
                    <a:pt x="1038" y="41"/>
                    <a:pt x="1038" y="41"/>
                    <a:pt x="1038" y="41"/>
                  </a:cubicBezTo>
                  <a:cubicBezTo>
                    <a:pt x="1038" y="22"/>
                    <a:pt x="1038" y="22"/>
                    <a:pt x="1038" y="22"/>
                  </a:cubicBezTo>
                  <a:cubicBezTo>
                    <a:pt x="1030" y="19"/>
                    <a:pt x="1019" y="16"/>
                    <a:pt x="1009" y="16"/>
                  </a:cubicBezTo>
                  <a:cubicBezTo>
                    <a:pt x="987" y="16"/>
                    <a:pt x="976" y="27"/>
                    <a:pt x="976" y="44"/>
                  </a:cubicBezTo>
                  <a:cubicBezTo>
                    <a:pt x="976" y="65"/>
                    <a:pt x="992" y="69"/>
                    <a:pt x="1007" y="74"/>
                  </a:cubicBezTo>
                  <a:cubicBezTo>
                    <a:pt x="1017" y="77"/>
                    <a:pt x="1025" y="79"/>
                    <a:pt x="1025" y="90"/>
                  </a:cubicBezTo>
                  <a:cubicBezTo>
                    <a:pt x="1025" y="102"/>
                    <a:pt x="1015" y="106"/>
                    <a:pt x="1003" y="106"/>
                  </a:cubicBezTo>
                  <a:cubicBezTo>
                    <a:pt x="992" y="106"/>
                    <a:pt x="986" y="104"/>
                    <a:pt x="986" y="104"/>
                  </a:cubicBezTo>
                  <a:cubicBezTo>
                    <a:pt x="984" y="91"/>
                    <a:pt x="984" y="91"/>
                    <a:pt x="984" y="91"/>
                  </a:cubicBezTo>
                  <a:cubicBezTo>
                    <a:pt x="976" y="91"/>
                    <a:pt x="976" y="91"/>
                    <a:pt x="976" y="91"/>
                  </a:cubicBezTo>
                  <a:cubicBezTo>
                    <a:pt x="976" y="112"/>
                    <a:pt x="976" y="112"/>
                    <a:pt x="976" y="112"/>
                  </a:cubicBezTo>
                  <a:cubicBezTo>
                    <a:pt x="976" y="112"/>
                    <a:pt x="989" y="117"/>
                    <a:pt x="1006" y="117"/>
                  </a:cubicBezTo>
                  <a:cubicBezTo>
                    <a:pt x="1030" y="117"/>
                    <a:pt x="1042" y="107"/>
                    <a:pt x="1042" y="88"/>
                  </a:cubicBezTo>
                  <a:close/>
                  <a:moveTo>
                    <a:pt x="847" y="109"/>
                  </a:moveTo>
                  <a:cubicBezTo>
                    <a:pt x="835" y="107"/>
                    <a:pt x="835" y="107"/>
                    <a:pt x="835" y="107"/>
                  </a:cubicBezTo>
                  <a:cubicBezTo>
                    <a:pt x="835" y="48"/>
                    <a:pt x="835" y="48"/>
                    <a:pt x="835" y="48"/>
                  </a:cubicBezTo>
                  <a:cubicBezTo>
                    <a:pt x="847" y="46"/>
                    <a:pt x="847" y="46"/>
                    <a:pt x="847" y="46"/>
                  </a:cubicBezTo>
                  <a:cubicBezTo>
                    <a:pt x="847" y="39"/>
                    <a:pt x="847" y="39"/>
                    <a:pt x="847" y="39"/>
                  </a:cubicBezTo>
                  <a:cubicBezTo>
                    <a:pt x="806" y="39"/>
                    <a:pt x="806" y="39"/>
                    <a:pt x="806" y="39"/>
                  </a:cubicBezTo>
                  <a:cubicBezTo>
                    <a:pt x="806" y="46"/>
                    <a:pt x="806" y="46"/>
                    <a:pt x="806" y="46"/>
                  </a:cubicBezTo>
                  <a:cubicBezTo>
                    <a:pt x="818" y="48"/>
                    <a:pt x="818" y="48"/>
                    <a:pt x="818" y="48"/>
                  </a:cubicBezTo>
                  <a:cubicBezTo>
                    <a:pt x="818" y="107"/>
                    <a:pt x="818" y="107"/>
                    <a:pt x="818" y="107"/>
                  </a:cubicBezTo>
                  <a:cubicBezTo>
                    <a:pt x="806" y="109"/>
                    <a:pt x="806" y="109"/>
                    <a:pt x="806" y="109"/>
                  </a:cubicBezTo>
                  <a:cubicBezTo>
                    <a:pt x="806" y="116"/>
                    <a:pt x="806" y="116"/>
                    <a:pt x="806" y="116"/>
                  </a:cubicBezTo>
                  <a:cubicBezTo>
                    <a:pt x="847" y="116"/>
                    <a:pt x="847" y="116"/>
                    <a:pt x="847" y="116"/>
                  </a:cubicBezTo>
                  <a:lnTo>
                    <a:pt x="847" y="109"/>
                  </a:lnTo>
                  <a:close/>
                  <a:moveTo>
                    <a:pt x="890" y="117"/>
                  </a:moveTo>
                  <a:cubicBezTo>
                    <a:pt x="915" y="117"/>
                    <a:pt x="927" y="103"/>
                    <a:pt x="927" y="78"/>
                  </a:cubicBezTo>
                  <a:cubicBezTo>
                    <a:pt x="927" y="52"/>
                    <a:pt x="915" y="38"/>
                    <a:pt x="890" y="38"/>
                  </a:cubicBezTo>
                  <a:cubicBezTo>
                    <a:pt x="864" y="38"/>
                    <a:pt x="853" y="52"/>
                    <a:pt x="853" y="77"/>
                  </a:cubicBezTo>
                  <a:cubicBezTo>
                    <a:pt x="853" y="103"/>
                    <a:pt x="864" y="117"/>
                    <a:pt x="890" y="117"/>
                  </a:cubicBezTo>
                  <a:close/>
                  <a:moveTo>
                    <a:pt x="890" y="48"/>
                  </a:moveTo>
                  <a:cubicBezTo>
                    <a:pt x="902" y="48"/>
                    <a:pt x="908" y="57"/>
                    <a:pt x="908" y="78"/>
                  </a:cubicBezTo>
                  <a:cubicBezTo>
                    <a:pt x="908" y="98"/>
                    <a:pt x="902" y="107"/>
                    <a:pt x="889" y="107"/>
                  </a:cubicBezTo>
                  <a:cubicBezTo>
                    <a:pt x="877" y="107"/>
                    <a:pt x="871" y="98"/>
                    <a:pt x="871" y="77"/>
                  </a:cubicBezTo>
                  <a:cubicBezTo>
                    <a:pt x="871" y="57"/>
                    <a:pt x="877" y="48"/>
                    <a:pt x="890" y="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accent1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290513" indent="-290513" algn="l" rtl="0" eaLnBrk="0" fontAlgn="base" hangingPunct="0">
        <a:lnSpc>
          <a:spcPct val="85000"/>
        </a:lnSpc>
        <a:spcBef>
          <a:spcPts val="12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85000"/>
        </a:lnSpc>
        <a:spcBef>
          <a:spcPts val="6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sz="22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B2B2B2"/>
        </a:buClr>
        <a:buFont typeface="Wingdings" pitchFamily="2" charset="2"/>
        <a:buChar char="§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http://www.diabetesproductsource.com/files/diabetessource/product-images/clear-pump_web.jpg" TargetMode="Externa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http://www.diabetesproductsource.com/files/diabetessource/product-images/clear-pump_web.jpg" TargetMode="External"/><Relationship Id="rId5" Type="http://schemas.openxmlformats.org/officeDocument/2006/relationships/image" Target="../media/image20.jpeg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8970" y="431311"/>
            <a:ext cx="4855030" cy="1651467"/>
          </a:xfrm>
        </p:spPr>
        <p:txBody>
          <a:bodyPr/>
          <a:lstStyle/>
          <a:p>
            <a:r>
              <a:rPr lang="en-US" b="1" dirty="0"/>
              <a:t>Tools of the Trade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8970" y="2133569"/>
            <a:ext cx="4737266" cy="1508791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1800" dirty="0">
                <a:latin typeface="Oriya Sangam MN"/>
              </a:rPr>
              <a:t>Janet Zappe RN, MS, CDE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Oriya Sangam MN"/>
              </a:rPr>
              <a:t>Clinical Program Manager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latin typeface="Oriya Sangam MN"/>
              </a:rPr>
              <a:t>Ohio State University </a:t>
            </a:r>
            <a:r>
              <a:rPr lang="en-US" sz="1600" dirty="0" err="1" smtClean="0">
                <a:latin typeface="Oriya Sangam MN"/>
              </a:rPr>
              <a:t>Wexner</a:t>
            </a:r>
            <a:r>
              <a:rPr lang="en-US" sz="1600" dirty="0" smtClean="0">
                <a:latin typeface="Oriya Sangam MN"/>
              </a:rPr>
              <a:t> </a:t>
            </a:r>
            <a:r>
              <a:rPr lang="en-US" sz="1600" dirty="0">
                <a:latin typeface="Oriya Sangam MN"/>
              </a:rPr>
              <a:t>Medical Center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latin typeface="Oriya Sangam MN"/>
              </a:rPr>
              <a:t>Division of </a:t>
            </a:r>
            <a:r>
              <a:rPr lang="en-US" sz="1600" dirty="0" smtClean="0">
                <a:latin typeface="Oriya Sangam MN"/>
              </a:rPr>
              <a:t>Endocrinology, Diabetes &amp; Metabolism </a:t>
            </a:r>
            <a:endParaRPr lang="en-US" sz="1600" dirty="0">
              <a:latin typeface="Oriya Sangam MN"/>
            </a:endParaRPr>
          </a:p>
          <a:p>
            <a:pPr>
              <a:lnSpc>
                <a:spcPct val="120000"/>
              </a:lnSpc>
            </a:pPr>
            <a:endParaRPr lang="en-US" sz="1800" dirty="0">
              <a:latin typeface="Oriya Sangam MN"/>
            </a:endParaRPr>
          </a:p>
          <a:p>
            <a:pPr>
              <a:lnSpc>
                <a:spcPct val="120000"/>
              </a:lnSpc>
            </a:pPr>
            <a:endParaRPr lang="en-US" dirty="0">
              <a:latin typeface="Oriya Sangam M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41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Suspend Before Low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988" y="1164180"/>
            <a:ext cx="4721456" cy="3681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48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 Mode Delivery – Medtronic Only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255000" cy="3812038"/>
          </a:xfrm>
        </p:spPr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Pump delivers insulin based on current SG and trend analysis. No set basal rate and the system </a:t>
            </a:r>
            <a:r>
              <a:rPr lang="en-US" sz="2000" dirty="0" smtClean="0">
                <a:solidFill>
                  <a:schemeClr val="tx1"/>
                </a:solidFill>
              </a:rPr>
              <a:t>reevaluates every 24 </a:t>
            </a:r>
            <a:r>
              <a:rPr lang="en-US" sz="2000" dirty="0">
                <a:solidFill>
                  <a:schemeClr val="tx1"/>
                </a:solidFill>
              </a:rPr>
              <a:t>hours. A complete reset is every six days. </a:t>
            </a:r>
            <a:r>
              <a:rPr lang="en-US" sz="2000" dirty="0" smtClean="0">
                <a:solidFill>
                  <a:schemeClr val="tx1"/>
                </a:solidFill>
              </a:rPr>
              <a:t>Goal is average BG of 120. 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Suspend </a:t>
            </a:r>
            <a:r>
              <a:rPr lang="en-US" sz="2000" u="sng" dirty="0">
                <a:solidFill>
                  <a:schemeClr val="tx1"/>
                </a:solidFill>
              </a:rPr>
              <a:t>on low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stops all insulin when low blood sugar is reached.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Level set based on pump model</a:t>
            </a:r>
            <a:r>
              <a:rPr lang="en-US" sz="1800" dirty="0">
                <a:solidFill>
                  <a:schemeClr val="tx1"/>
                </a:solidFill>
              </a:rPr>
              <a:t>. Can be set 50-90 </a:t>
            </a:r>
            <a:r>
              <a:rPr lang="en-US" sz="1800" dirty="0" smtClean="0">
                <a:solidFill>
                  <a:schemeClr val="tx1"/>
                </a:solidFill>
              </a:rPr>
              <a:t>mg/dl</a:t>
            </a:r>
          </a:p>
          <a:p>
            <a:endParaRPr lang="en-US" sz="15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Suspend </a:t>
            </a:r>
            <a:r>
              <a:rPr lang="en-US" sz="2000" u="sng" dirty="0">
                <a:solidFill>
                  <a:schemeClr val="tx1"/>
                </a:solidFill>
              </a:rPr>
              <a:t>before low </a:t>
            </a:r>
            <a:r>
              <a:rPr lang="en-US" sz="2000" dirty="0">
                <a:solidFill>
                  <a:schemeClr val="tx1"/>
                </a:solidFill>
              </a:rPr>
              <a:t>stops insulin delivery 30 minutes before predicted </a:t>
            </a:r>
            <a:r>
              <a:rPr lang="en-US" sz="2000" dirty="0" smtClean="0">
                <a:solidFill>
                  <a:schemeClr val="tx1"/>
                </a:solidFill>
              </a:rPr>
              <a:t>low. Suspend lasts 30 – 120 minutes based on glucose trend. Available </a:t>
            </a:r>
            <a:r>
              <a:rPr lang="en-US" sz="2000" dirty="0">
                <a:solidFill>
                  <a:schemeClr val="tx1"/>
                </a:solidFill>
              </a:rPr>
              <a:t>on Medtronic 670G only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Can be set 50-90 mg/dl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4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378471" y="178641"/>
            <a:ext cx="8765529" cy="835875"/>
          </a:xfr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 defTabSz="451805">
              <a:lnSpc>
                <a:spcPct val="100000"/>
              </a:lnSpc>
            </a:pPr>
            <a:r>
              <a:rPr lang="en-US" sz="2300" dirty="0"/>
              <a:t>The need for more time in TARGET glucose </a:t>
            </a:r>
            <a:r>
              <a:rPr lang="en-US" sz="2300" dirty="0" smtClean="0"/>
              <a:t>range</a:t>
            </a:r>
            <a:br>
              <a:rPr lang="en-US" sz="2300" dirty="0" smtClean="0"/>
            </a:br>
            <a:r>
              <a:rPr lang="en-US" sz="2300" cap="all" dirty="0">
                <a:solidFill>
                  <a:srgbClr val="004B87"/>
                </a:solidFill>
                <a:latin typeface="Effra Light"/>
              </a:rPr>
              <a:t>Avoiding highs and lows can have significant impact</a:t>
            </a:r>
            <a:br>
              <a:rPr lang="en-US" sz="2300" cap="all" dirty="0">
                <a:solidFill>
                  <a:srgbClr val="004B87"/>
                </a:solidFill>
                <a:latin typeface="Effra Light"/>
              </a:rPr>
            </a:br>
            <a:endParaRPr lang="en-US" sz="2300" dirty="0"/>
          </a:p>
        </p:txBody>
      </p:sp>
      <p:sp>
        <p:nvSpPr>
          <p:cNvPr id="5" name="Content Placeholder 7"/>
          <p:cNvSpPr txBox="1">
            <a:spLocks noGrp="1"/>
          </p:cNvSpPr>
          <p:nvPr>
            <p:ph type="body" idx="4294967295"/>
          </p:nvPr>
        </p:nvSpPr>
        <p:spPr>
          <a:xfrm>
            <a:off x="2886832" y="2974866"/>
            <a:ext cx="3505200" cy="830997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2800" dirty="0"/>
              <a:t>TIME-IN-RANGE</a:t>
            </a:r>
            <a:endParaRPr lang="en-US" sz="2800" baseline="30000" dirty="0"/>
          </a:p>
        </p:txBody>
      </p:sp>
      <p:sp>
        <p:nvSpPr>
          <p:cNvPr id="6" name="Content Placeholder 7"/>
          <p:cNvSpPr txBox="1"/>
          <p:nvPr/>
        </p:nvSpPr>
        <p:spPr>
          <a:xfrm>
            <a:off x="2906042" y="1220882"/>
            <a:ext cx="4275969" cy="4308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defTabSz="4518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kern="0" dirty="0">
                <a:solidFill>
                  <a:srgbClr val="001E46"/>
                </a:solidFill>
                <a:latin typeface="Effra"/>
              </a:rPr>
              <a:t>MORE </a:t>
            </a:r>
            <a:r>
              <a:rPr lang="en-US" sz="2800" kern="0" dirty="0">
                <a:solidFill>
                  <a:srgbClr val="001E46"/>
                </a:solidFill>
                <a:latin typeface="+mn-lt"/>
              </a:rPr>
              <a:t>THAN</a:t>
            </a:r>
            <a:r>
              <a:rPr lang="en-US" sz="2800" kern="0" dirty="0">
                <a:solidFill>
                  <a:srgbClr val="001E46"/>
                </a:solidFill>
                <a:latin typeface="Effra"/>
              </a:rPr>
              <a:t> HALF</a:t>
            </a:r>
            <a:endParaRPr lang="en-US" sz="2800" dirty="0">
              <a:solidFill>
                <a:srgbClr val="001E46"/>
              </a:solidFill>
              <a:latin typeface="Effra"/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54426" y="4490351"/>
            <a:ext cx="8752115" cy="367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defTabSz="91436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900" kern="0" dirty="0">
                <a:solidFill>
                  <a:srgbClr val="001E46"/>
                </a:solidFill>
                <a:latin typeface="Effra"/>
              </a:rPr>
              <a:t>1</a:t>
            </a:r>
            <a:r>
              <a:rPr lang="en-US" sz="900" dirty="0">
                <a:solidFill>
                  <a:srgbClr val="001E46"/>
                </a:solidFill>
                <a:latin typeface="Effra"/>
              </a:rPr>
              <a:t> </a:t>
            </a:r>
            <a:r>
              <a:rPr lang="en-US" sz="800" kern="0" dirty="0" err="1">
                <a:solidFill>
                  <a:srgbClr val="001E46"/>
                </a:solidFill>
                <a:latin typeface="Effra"/>
              </a:rPr>
              <a:t>Nicolucci</a:t>
            </a:r>
            <a:r>
              <a:rPr lang="en-US" sz="800" kern="0" dirty="0">
                <a:solidFill>
                  <a:srgbClr val="001E46"/>
                </a:solidFill>
                <a:latin typeface="Effra"/>
              </a:rPr>
              <a:t>, A,  Kovacs Burns, K. et al. </a:t>
            </a:r>
            <a:r>
              <a:rPr lang="en-US" sz="800" i="1" kern="0" dirty="0">
                <a:solidFill>
                  <a:srgbClr val="001E46"/>
                </a:solidFill>
                <a:latin typeface="Effra"/>
              </a:rPr>
              <a:t>Diabetic Medicine</a:t>
            </a:r>
            <a:r>
              <a:rPr lang="en-US" sz="800" kern="0" dirty="0">
                <a:solidFill>
                  <a:srgbClr val="001E46"/>
                </a:solidFill>
                <a:latin typeface="Effra"/>
              </a:rPr>
              <a:t>. 30, 767–777 (2013). Research: Educational and Psychological Issues Diabetes Attitudes, Wishes and Needs second study.</a:t>
            </a:r>
          </a:p>
          <a:p>
            <a:pPr defTabSz="914363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" kern="0" dirty="0">
                <a:solidFill>
                  <a:srgbClr val="001E46"/>
                </a:solidFill>
                <a:latin typeface="Effra"/>
              </a:rPr>
              <a:t>2 </a:t>
            </a:r>
            <a:r>
              <a:rPr lang="en-US" sz="800" dirty="0" err="1">
                <a:solidFill>
                  <a:srgbClr val="000000"/>
                </a:solidFill>
              </a:rPr>
              <a:t>diaTribe</a:t>
            </a:r>
            <a:r>
              <a:rPr lang="en-US" sz="800" dirty="0">
                <a:solidFill>
                  <a:srgbClr val="000000"/>
                </a:solidFill>
              </a:rPr>
              <a:t>. FDA Workshop: “Outcomes Measures for New Diabetes Therapies Beyond A1c.” Presented at FDA. Silver Spring, MD, August 29, 2016</a:t>
            </a:r>
            <a:endParaRPr lang="en-US" sz="800" dirty="0">
              <a:solidFill>
                <a:srgbClr val="001E46"/>
              </a:solidFill>
              <a:latin typeface="Effra"/>
            </a:endParaRPr>
          </a:p>
          <a:p>
            <a:pPr defTabSz="914363">
              <a:lnSpc>
                <a:spcPts val="19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900" dirty="0">
              <a:solidFill>
                <a:srgbClr val="001E46"/>
              </a:solidFill>
              <a:latin typeface="Effra"/>
              <a:cs typeface="Effra"/>
            </a:endParaRPr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54567" y="2974866"/>
            <a:ext cx="2074096" cy="609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16"/>
          <p:cNvSpPr txBox="1"/>
          <p:nvPr/>
        </p:nvSpPr>
        <p:spPr>
          <a:xfrm>
            <a:off x="0" y="3714748"/>
            <a:ext cx="2743200" cy="45720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/>
          <a:p>
            <a:pPr algn="ctr" defTabSz="914363">
              <a:lnSpc>
                <a:spcPts val="19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dirty="0">
                <a:solidFill>
                  <a:srgbClr val="001E46"/>
                </a:solidFill>
                <a:latin typeface="Effra"/>
                <a:cs typeface="Effra"/>
              </a:rPr>
              <a:t>Time in target</a:t>
            </a:r>
          </a:p>
          <a:p>
            <a:pPr algn="ctr" defTabSz="914363">
              <a:lnSpc>
                <a:spcPts val="19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kern="0" dirty="0">
                <a:solidFill>
                  <a:srgbClr val="001E46"/>
                </a:solidFill>
                <a:latin typeface="Effra"/>
                <a:cs typeface="Effra"/>
              </a:rPr>
              <a:t>g</a:t>
            </a:r>
            <a:r>
              <a:rPr lang="en-US" sz="2000" b="1" dirty="0">
                <a:solidFill>
                  <a:srgbClr val="001E46"/>
                </a:solidFill>
                <a:latin typeface="Effra"/>
                <a:cs typeface="Effra"/>
              </a:rPr>
              <a:t>lucose range</a:t>
            </a:r>
          </a:p>
        </p:txBody>
      </p:sp>
      <p:cxnSp>
        <p:nvCxnSpPr>
          <p:cNvPr id="11" name="Straight Connector 19"/>
          <p:cNvCxnSpPr/>
          <p:nvPr/>
        </p:nvCxnSpPr>
        <p:spPr>
          <a:xfrm>
            <a:off x="343221" y="2686052"/>
            <a:ext cx="8381993" cy="0"/>
          </a:xfrm>
          <a:prstGeom prst="straightConnector1">
            <a:avLst/>
          </a:prstGeom>
          <a:noFill/>
          <a:ln w="12701">
            <a:solidFill>
              <a:srgbClr val="001E46"/>
            </a:solidFill>
            <a:prstDash val="solid"/>
            <a:round/>
          </a:ln>
        </p:spPr>
      </p:cxnSp>
      <p:pic>
        <p:nvPicPr>
          <p:cNvPr id="12" name="Picture 2" descr="\\ent.core.medtronic.com\mit-lax50\Marketing\U.S. IIM\Digital Assets\Live Your Exceptional Life\Live Your Exceptional Life MM630G\20151107_WS_Medtronics_Ian\WS_Medtronics_Ian_Output\WS_Medtronics_Ian_01_Bed_JPEGs\WS_Medtronics_Ian_01_Bed_MG_0011.jpg"/>
          <p:cNvPicPr>
            <a:picLocks noChangeAspect="1"/>
          </p:cNvPicPr>
          <p:nvPr/>
        </p:nvPicPr>
        <p:blipFill>
          <a:blip r:embed="rId4"/>
          <a:srcRect l="11490" r="38575" b="16624"/>
          <a:stretch>
            <a:fillRect/>
          </a:stretch>
        </p:blipFill>
        <p:spPr>
          <a:xfrm>
            <a:off x="431262" y="846088"/>
            <a:ext cx="1930938" cy="161136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7"/>
          <p:cNvSpPr txBox="1"/>
          <p:nvPr/>
        </p:nvSpPr>
        <p:spPr>
          <a:xfrm>
            <a:off x="2870694" y="1657350"/>
            <a:ext cx="5435106" cy="61555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defTabSz="451805" hangingPunct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dirty="0">
                <a:solidFill>
                  <a:srgbClr val="001E46"/>
                </a:solidFill>
                <a:latin typeface="Effra"/>
              </a:rPr>
              <a:t>of people with Diabetes report being “very worried about the risk of hypoglycemic events.”</a:t>
            </a:r>
            <a:r>
              <a:rPr lang="en-US" sz="2000" baseline="30000" dirty="0">
                <a:solidFill>
                  <a:srgbClr val="001E46"/>
                </a:solidFill>
                <a:latin typeface="Effra"/>
              </a:rPr>
              <a:t>1</a:t>
            </a:r>
          </a:p>
        </p:txBody>
      </p:sp>
      <p:sp>
        <p:nvSpPr>
          <p:cNvPr id="14" name="Content Placeholder 7"/>
          <p:cNvSpPr txBox="1">
            <a:spLocks noGrp="1"/>
          </p:cNvSpPr>
          <p:nvPr>
            <p:ph type="body" idx="4294967295"/>
          </p:nvPr>
        </p:nvSpPr>
        <p:spPr>
          <a:xfrm>
            <a:off x="2895600" y="3481684"/>
            <a:ext cx="5370324" cy="461665"/>
          </a:xfrm>
        </p:spPr>
        <p:txBody>
          <a:bodyPr/>
          <a:lstStyle/>
          <a:p>
            <a:pPr marL="0" lvl="0" indent="0">
              <a:lnSpc>
                <a:spcPct val="100000"/>
              </a:lnSpc>
              <a:buNone/>
            </a:pPr>
            <a:r>
              <a:rPr lang="en-US" sz="2000" dirty="0"/>
              <a:t>has the biggest impact on daily life. It is a shared and unmet need.</a:t>
            </a:r>
            <a:r>
              <a:rPr lang="en-US" sz="20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588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Four days in Auto Mode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3141" t="19940" r="56891" b="51147"/>
          <a:stretch/>
        </p:blipFill>
        <p:spPr bwMode="auto">
          <a:xfrm>
            <a:off x="381000" y="1227221"/>
            <a:ext cx="8209547" cy="28222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320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74675" y="2274690"/>
            <a:ext cx="7994650" cy="594122"/>
          </a:xfrm>
        </p:spPr>
        <p:txBody>
          <a:bodyPr/>
          <a:lstStyle/>
          <a:p>
            <a:pPr algn="ctr"/>
            <a:r>
              <a:rPr lang="en-US" sz="5000" dirty="0"/>
              <a:t>Insulin </a:t>
            </a:r>
            <a:r>
              <a:rPr lang="en-US" sz="5000" dirty="0" smtClean="0"/>
              <a:t>Delivery Options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3246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BB0000"/>
                </a:solidFill>
              </a:rPr>
              <a:t>Animas OneTouch</a:t>
            </a:r>
            <a:r>
              <a:rPr lang="en-US" sz="3200" baseline="30000" dirty="0">
                <a:solidFill>
                  <a:srgbClr val="BB0000"/>
                </a:solidFill>
              </a:rPr>
              <a:t> ®</a:t>
            </a:r>
            <a:r>
              <a:rPr lang="en-US" sz="3200" dirty="0">
                <a:solidFill>
                  <a:srgbClr val="BB0000"/>
                </a:solidFill>
              </a:rPr>
              <a:t>Ping or </a:t>
            </a:r>
            <a:r>
              <a:rPr lang="en-US" sz="3200" baseline="30000" dirty="0">
                <a:solidFill>
                  <a:srgbClr val="BB0000"/>
                </a:solidFill>
              </a:rPr>
              <a:t>® </a:t>
            </a:r>
            <a:r>
              <a:rPr lang="en-US" sz="3200" dirty="0">
                <a:solidFill>
                  <a:srgbClr val="BB0000"/>
                </a:solidFill>
              </a:rPr>
              <a:t>Vibe</a:t>
            </a:r>
            <a:r>
              <a:rPr lang="en-US" sz="3200" baseline="30000" dirty="0">
                <a:solidFill>
                  <a:srgbClr val="BB0000"/>
                </a:solidFill>
              </a:rPr>
              <a:t>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9899" y="3146638"/>
            <a:ext cx="4129809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2040" y="3146638"/>
            <a:ext cx="4133088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71000" y="3154794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"/>
              </a:rPr>
              <a:t>Ping: Pump &amp; Meter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7670" y="3146454"/>
            <a:ext cx="3383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"/>
              </a:rPr>
              <a:t>Vibe: Pump &amp; Dexcom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900" y="3644203"/>
            <a:ext cx="4129808" cy="826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</a:rPr>
              <a:t>Linked One Touch Meter</a:t>
            </a:r>
          </a:p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Remote Bolus from Meter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94649" y="3644203"/>
            <a:ext cx="3931920" cy="826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DexcomG4 Capable 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No Linked Meter</a:t>
            </a:r>
          </a:p>
        </p:txBody>
      </p:sp>
      <p:pic>
        <p:nvPicPr>
          <p:cNvPr id="16" name="Picture 15" descr="pump_pingcombo.jpg"/>
          <p:cNvPicPr>
            <a:picLocks noChangeAspect="1"/>
          </p:cNvPicPr>
          <p:nvPr/>
        </p:nvPicPr>
        <p:blipFill rotWithShape="1">
          <a:blip r:embed="rId2"/>
          <a:srcRect b="24815"/>
          <a:stretch/>
        </p:blipFill>
        <p:spPr>
          <a:xfrm>
            <a:off x="109085" y="2219148"/>
            <a:ext cx="2261915" cy="1296638"/>
          </a:xfrm>
          <a:prstGeom prst="rect">
            <a:avLst/>
          </a:prstGeom>
        </p:spPr>
      </p:pic>
      <p:pic>
        <p:nvPicPr>
          <p:cNvPr id="22" name="Picture 2" descr="Image result for animas vib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4" t="16448" r="7546" b="13090"/>
          <a:stretch/>
        </p:blipFill>
        <p:spPr bwMode="auto">
          <a:xfrm>
            <a:off x="7498080" y="2751397"/>
            <a:ext cx="1645920" cy="80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8"/>
            <a:ext cx="8567928" cy="1752412"/>
          </a:xfrm>
        </p:spPr>
        <p:txBody>
          <a:bodyPr/>
          <a:lstStyle/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  <a:cs typeface=""/>
              </a:rPr>
              <a:t>Two Pump Options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rgbClr val="666666"/>
                </a:solidFill>
                <a:cs typeface=""/>
              </a:rPr>
              <a:t>Basal Increment – 0.025 units/hour 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rgbClr val="666666"/>
                </a:solidFill>
                <a:cs typeface=""/>
              </a:rPr>
              <a:t>Reservoir Size – 200 units  / Waterproof – 12ft for 24 hours</a:t>
            </a:r>
            <a:endParaRPr lang="en-US" sz="2000" dirty="0">
              <a:solidFill>
                <a:srgbClr val="666666"/>
              </a:solidFill>
            </a:endParaRPr>
          </a:p>
          <a:p>
            <a:pPr eaLnBrk="1" fontAlgn="t" hangingPunct="1">
              <a:lnSpc>
                <a:spcPct val="114000"/>
              </a:lnSpc>
              <a:spcBef>
                <a:spcPts val="800"/>
              </a:spcBef>
            </a:pPr>
            <a:endParaRPr lang="en-US" sz="2000" dirty="0">
              <a:solidFill>
                <a:schemeClr val="tx1"/>
              </a:solidFill>
              <a:cs typeface="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01429" y="3154794"/>
            <a:ext cx="249672" cy="403395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5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/>
      <p:bldP spid="15" grpId="0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/>
              <a:t>Medtronic </a:t>
            </a:r>
            <a:r>
              <a:rPr lang="en-US" sz="3200" dirty="0" err="1"/>
              <a:t>MiniMed</a:t>
            </a:r>
            <a:r>
              <a:rPr lang="en-US" sz="3200" baseline="30000" dirty="0"/>
              <a:t>®</a:t>
            </a:r>
            <a:r>
              <a:rPr lang="en-US" sz="3200" dirty="0"/>
              <a:t> 530G, 630G or 670G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4925" y="4839892"/>
            <a:ext cx="482600" cy="175022"/>
          </a:xfrm>
        </p:spPr>
        <p:txBody>
          <a:bodyPr/>
          <a:lstStyle/>
          <a:p>
            <a:fld id="{F44216FD-6AB8-4CAA-AE87-D3440EC6B7F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ContourNextLink_full.jpg"/>
          <p:cNvPicPr>
            <a:picLocks noChangeAspect="1"/>
          </p:cNvPicPr>
          <p:nvPr/>
        </p:nvPicPr>
        <p:blipFill>
          <a:blip r:embed="rId3"/>
          <a:srcRect t="26720" b="24213"/>
          <a:stretch>
            <a:fillRect/>
          </a:stretch>
        </p:blipFill>
        <p:spPr>
          <a:xfrm>
            <a:off x="6364034" y="1077421"/>
            <a:ext cx="1610360" cy="59261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81929" y="1669257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"/>
              </a:rPr>
              <a:t>Meter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9899" y="3131398"/>
            <a:ext cx="4129809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92040" y="3131398"/>
            <a:ext cx="4133088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8"/>
            <a:ext cx="6268720" cy="1752412"/>
          </a:xfrm>
        </p:spPr>
        <p:txBody>
          <a:bodyPr/>
          <a:lstStyle/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  <a:cs typeface=""/>
              </a:rPr>
              <a:t>Linked Meter: Bayer Contour</a:t>
            </a:r>
            <a:r>
              <a:rPr lang="en-US" sz="2000" baseline="30000" dirty="0">
                <a:solidFill>
                  <a:schemeClr val="tx1"/>
                </a:solidFill>
              </a:rPr>
              <a:t>®</a:t>
            </a:r>
            <a:r>
              <a:rPr lang="en-US" sz="2000" dirty="0">
                <a:solidFill>
                  <a:schemeClr val="tx1"/>
                </a:solidFill>
                <a:cs typeface=""/>
              </a:rPr>
              <a:t> Next Link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  <a:cs typeface=""/>
              </a:rPr>
              <a:t>CGM Capable with Suspend on Low Feature 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rgbClr val="666666"/>
                </a:solidFill>
                <a:cs typeface=""/>
              </a:rPr>
              <a:t>Basal Increments – 0.025 units/hour </a:t>
            </a:r>
          </a:p>
        </p:txBody>
      </p:sp>
      <p:pic>
        <p:nvPicPr>
          <p:cNvPr id="7" name="il_fi" descr="http://www.diabetesproductsource.com/files/diabetessource/product-images/clear-pump_web.jpg"/>
          <p:cNvPicPr>
            <a:picLocks noChangeAspect="1" noChangeArrowheads="1"/>
          </p:cNvPicPr>
          <p:nvPr/>
        </p:nvPicPr>
        <p:blipFill>
          <a:blip r:embed="rId4" r:link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7"/>
          <a:stretch>
            <a:fillRect/>
          </a:stretch>
        </p:blipFill>
        <p:spPr bwMode="auto">
          <a:xfrm>
            <a:off x="103184" y="2674198"/>
            <a:ext cx="1475336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78520" y="3131214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"/>
              </a:rPr>
              <a:t>530G Pump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37670" y="3131214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"/>
              </a:rPr>
              <a:t>630G or 670G Pump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900" y="3507043"/>
            <a:ext cx="4289136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Reservoir Size – 180 or 300 units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Water</a:t>
            </a:r>
            <a:r>
              <a:rPr lang="en-US" u="sng" dirty="0">
                <a:solidFill>
                  <a:srgbClr val="666666"/>
                </a:solidFill>
                <a:cs typeface=""/>
              </a:rPr>
              <a:t>tight</a:t>
            </a:r>
            <a:r>
              <a:rPr lang="en-US" dirty="0">
                <a:solidFill>
                  <a:srgbClr val="666666"/>
                </a:solidFill>
                <a:cs typeface=""/>
              </a:rPr>
              <a:t> – 3ft, 30 minutes 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</a:rPr>
              <a:t>Smartphone Connectivity: </a:t>
            </a:r>
            <a:r>
              <a:rPr lang="en-US" dirty="0" err="1">
                <a:solidFill>
                  <a:srgbClr val="666666"/>
                </a:solidFill>
              </a:rPr>
              <a:t>iphone</a:t>
            </a:r>
            <a:r>
              <a:rPr lang="en-US" dirty="0">
                <a:solidFill>
                  <a:srgbClr val="666666"/>
                </a:solidFill>
              </a:rPr>
              <a:t> w fob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94649" y="3512398"/>
            <a:ext cx="3931920" cy="1244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Reservoir Size – 300 units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Water</a:t>
            </a:r>
            <a:r>
              <a:rPr lang="en-US" u="sng" dirty="0">
                <a:solidFill>
                  <a:srgbClr val="666666"/>
                </a:solidFill>
                <a:cs typeface=""/>
              </a:rPr>
              <a:t>proof</a:t>
            </a:r>
            <a:r>
              <a:rPr lang="en-US" dirty="0">
                <a:solidFill>
                  <a:srgbClr val="666666"/>
                </a:solidFill>
                <a:cs typeface=""/>
              </a:rPr>
              <a:t>– 12ft / 24 hours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>
                <a:solidFill>
                  <a:srgbClr val="666666"/>
                </a:solidFill>
                <a:cs typeface=""/>
              </a:rPr>
              <a:t>670G Hybrid Closed Loop</a:t>
            </a:r>
            <a:endParaRPr lang="en-US" dirty="0">
              <a:solidFill>
                <a:srgbClr val="666666"/>
              </a:solidFill>
              <a:cs typeface="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7" t="23468" r="20937" b="24167"/>
          <a:stretch/>
        </p:blipFill>
        <p:spPr bwMode="auto">
          <a:xfrm>
            <a:off x="8243914" y="2318915"/>
            <a:ext cx="734136" cy="126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89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4" grpId="0"/>
      <p:bldP spid="15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BB0000"/>
                </a:solidFill>
              </a:rPr>
              <a:t>OmniPod</a:t>
            </a:r>
            <a:r>
              <a:rPr lang="en-US" sz="3200" baseline="30000" dirty="0">
                <a:solidFill>
                  <a:srgbClr val="BB0000"/>
                </a:solidFill>
              </a:rPr>
              <a:t>®</a:t>
            </a:r>
            <a:endParaRPr lang="en-US" sz="3200" dirty="0">
              <a:solidFill>
                <a:srgbClr val="BB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7884160" cy="3813357"/>
          </a:xfrm>
        </p:spPr>
        <p:txBody>
          <a:bodyPr/>
          <a:lstStyle/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  <a:cs typeface=""/>
              </a:rPr>
              <a:t>Linked Meter: Freestyle</a:t>
            </a:r>
            <a:r>
              <a:rPr lang="en-US" sz="2000" baseline="30000" dirty="0">
                <a:solidFill>
                  <a:schemeClr val="tx1"/>
                </a:solidFill>
              </a:rPr>
              <a:t>®</a:t>
            </a:r>
            <a:endParaRPr lang="en-US" sz="2000" dirty="0">
              <a:solidFill>
                <a:schemeClr val="tx1"/>
              </a:solidFill>
              <a:cs typeface=""/>
            </a:endParaRP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  <a:cs typeface=""/>
              </a:rPr>
              <a:t>Free access to </a:t>
            </a:r>
            <a:r>
              <a:rPr lang="en-US" sz="2000" dirty="0" err="1">
                <a:solidFill>
                  <a:schemeClr val="tx1"/>
                </a:solidFill>
              </a:rPr>
              <a:t>Glooko</a:t>
            </a:r>
            <a:r>
              <a:rPr lang="en-US" sz="2000" dirty="0">
                <a:solidFill>
                  <a:schemeClr val="tx1"/>
                </a:solidFill>
              </a:rPr>
              <a:t> App</a:t>
            </a:r>
            <a:endParaRPr lang="en-US" sz="1600" baseline="30000" dirty="0">
              <a:solidFill>
                <a:schemeClr val="tx1"/>
              </a:solidFill>
            </a:endParaRP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  <a:cs typeface=""/>
              </a:rPr>
              <a:t>Cannula inserts without seeing it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 smtClean="0">
                <a:solidFill>
                  <a:schemeClr val="tx1"/>
                </a:solidFill>
                <a:cs typeface=""/>
              </a:rPr>
              <a:t>Tubeless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 smtClean="0">
                <a:solidFill>
                  <a:schemeClr val="tx1"/>
                </a:solidFill>
                <a:cs typeface=""/>
              </a:rPr>
              <a:t>Must replace after 3 days</a:t>
            </a:r>
          </a:p>
          <a:p>
            <a:pPr marL="0" lvl="1" indent="0" eaLnBrk="1" fontAlgn="t" hangingPunct="1">
              <a:lnSpc>
                <a:spcPct val="114000"/>
              </a:lnSpc>
              <a:spcBef>
                <a:spcPts val="800"/>
              </a:spcBef>
              <a:buNone/>
            </a:pPr>
            <a:endParaRPr lang="en-US" sz="900" dirty="0">
              <a:solidFill>
                <a:schemeClr val="tx1"/>
              </a:solidFill>
              <a:cs typeface=""/>
            </a:endParaRP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rgbClr val="666666"/>
                </a:solidFill>
                <a:cs typeface=""/>
              </a:rPr>
              <a:t>Basal Increments – 0.05 units/hour 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rgbClr val="666666"/>
                </a:solidFill>
                <a:cs typeface=""/>
              </a:rPr>
              <a:t>Reservoir Size – </a:t>
            </a:r>
            <a:r>
              <a:rPr lang="en-US" sz="1800" dirty="0" smtClean="0">
                <a:solidFill>
                  <a:srgbClr val="666666"/>
                </a:solidFill>
                <a:cs typeface=""/>
              </a:rPr>
              <a:t>85 - 200 </a:t>
            </a:r>
            <a:r>
              <a:rPr lang="en-US" sz="1800" dirty="0">
                <a:solidFill>
                  <a:srgbClr val="666666"/>
                </a:solidFill>
                <a:cs typeface=""/>
              </a:rPr>
              <a:t>units 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rgbClr val="666666"/>
                </a:solidFill>
                <a:cs typeface=""/>
              </a:rPr>
              <a:t>Waterproof Pod – 25ft for 60 minutes</a:t>
            </a:r>
            <a:endParaRPr lang="en-US" sz="1800" b="1" dirty="0">
              <a:solidFill>
                <a:srgbClr val="6666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15246" y="104436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  <a:cs typeface=""/>
              </a:rPr>
              <a:t>Meter / Pump Controls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/>
          <a:srcRect l="26094" t="51543" r="64491" b="31717"/>
          <a:stretch/>
        </p:blipFill>
        <p:spPr bwMode="auto">
          <a:xfrm>
            <a:off x="3934301" y="1482300"/>
            <a:ext cx="559594" cy="5595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://www.mylife-diabetescare.co.uk/files/images/teaser/teaser_lifestyle_mylife_omnipod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4" r="12583"/>
          <a:stretch/>
        </p:blipFill>
        <p:spPr bwMode="auto">
          <a:xfrm>
            <a:off x="6178624" y="1576258"/>
            <a:ext cx="2141845" cy="243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878955" y="3643138"/>
            <a:ext cx="595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cs typeface=""/>
              </a:rPr>
              <a:t>Pod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80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69899" y="3131398"/>
            <a:ext cx="4129809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892040" y="3131398"/>
            <a:ext cx="4133088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BB0000"/>
                </a:solidFill>
              </a:rPr>
              <a:t>Tandem</a:t>
            </a:r>
            <a:r>
              <a:rPr lang="en-US" sz="3200" baseline="30000" dirty="0">
                <a:solidFill>
                  <a:srgbClr val="BB0000"/>
                </a:solidFill>
              </a:rPr>
              <a:t>®</a:t>
            </a:r>
            <a:endParaRPr lang="en-US" sz="3200" dirty="0">
              <a:solidFill>
                <a:srgbClr val="BB0000"/>
              </a:solidFill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572500" cy="3813357"/>
          </a:xfrm>
        </p:spPr>
        <p:txBody>
          <a:bodyPr/>
          <a:lstStyle/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2000" dirty="0">
                <a:solidFill>
                  <a:schemeClr val="tx1"/>
                </a:solidFill>
                <a:cs typeface=""/>
              </a:rPr>
              <a:t>Rechargeable Battery  /  Touch Screen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rgbClr val="666666"/>
                </a:solidFill>
                <a:cs typeface=""/>
              </a:rPr>
              <a:t>Basal Increments – 0.001 units/hour </a:t>
            </a:r>
          </a:p>
          <a:p>
            <a:pPr eaLnBrk="1" fontAlgn="ctr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rgbClr val="666666"/>
                </a:solidFill>
                <a:cs typeface=""/>
              </a:rPr>
              <a:t>Watertight – 3ft for 30 minutes</a:t>
            </a:r>
            <a:endParaRPr lang="en-US" sz="1800" dirty="0">
              <a:solidFill>
                <a:srgbClr val="6666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901560" y="3155054"/>
            <a:ext cx="4123567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pic>
        <p:nvPicPr>
          <p:cNvPr id="2052" name="Picture 4" descr="Image result for tandem tslim pump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9538" r="6884" b="12291"/>
          <a:stretch/>
        </p:blipFill>
        <p:spPr bwMode="auto">
          <a:xfrm>
            <a:off x="161755" y="2606312"/>
            <a:ext cx="141922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1814503" y="3142639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t:Slim X2</a:t>
            </a:r>
          </a:p>
        </p:txBody>
      </p:sp>
      <p:pic>
        <p:nvPicPr>
          <p:cNvPr id="32" name="Picture 4" descr="Image result for tandem tslim pump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9538" r="6884" b="12291"/>
          <a:stretch/>
        </p:blipFill>
        <p:spPr bwMode="auto">
          <a:xfrm>
            <a:off x="7605907" y="2622591"/>
            <a:ext cx="1419221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6044560" y="3155054"/>
            <a:ext cx="748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t:Flex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69899" y="3511971"/>
            <a:ext cx="4133088" cy="156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Reservoir Size: 85-300u</a:t>
            </a:r>
          </a:p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 err="1">
                <a:solidFill>
                  <a:srgbClr val="666666"/>
                </a:solidFill>
                <a:cs typeface=""/>
              </a:rPr>
              <a:t>Dexcom</a:t>
            </a:r>
            <a:r>
              <a:rPr lang="en-US" dirty="0">
                <a:solidFill>
                  <a:srgbClr val="666666"/>
                </a:solidFill>
                <a:cs typeface=""/>
              </a:rPr>
              <a:t> G5 CGM Integration</a:t>
            </a:r>
          </a:p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Bluetooth enabled – remote software uploads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92040" y="3669450"/>
            <a:ext cx="4133088" cy="826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Reservoir Size: 85-480u</a:t>
            </a:r>
          </a:p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Largest Reservoir / No CGM</a:t>
            </a:r>
          </a:p>
        </p:txBody>
      </p:sp>
    </p:spTree>
    <p:extLst>
      <p:ext uri="{BB962C8B-B14F-4D97-AF65-F5344CB8AC3E}">
        <p14:creationId xmlns:p14="http://schemas.microsoft.com/office/powerpoint/2010/main" val="352204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0" grpId="0" animBg="1"/>
      <p:bldP spid="28" grpId="0"/>
      <p:bldP spid="33" grpId="0"/>
      <p:bldP spid="34" grpId="0"/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V-Go</a:t>
            </a:r>
            <a:r>
              <a:rPr lang="en-US" sz="3200" baseline="30000" dirty="0">
                <a:solidFill>
                  <a:srgbClr val="BB0000"/>
                </a:solidFill>
              </a:rPr>
              <a:t> ®</a:t>
            </a:r>
            <a:r>
              <a:rPr lang="en-US" sz="3200" dirty="0"/>
              <a:t> 20, 30 or 40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Disposable</a:t>
            </a:r>
          </a:p>
          <a:p>
            <a:r>
              <a:rPr lang="en-US" sz="2000" dirty="0">
                <a:solidFill>
                  <a:schemeClr val="tx1"/>
                </a:solidFill>
              </a:rPr>
              <a:t>Waterproof 3 feet, 3 inches up to 24 hours</a:t>
            </a:r>
          </a:p>
          <a:p>
            <a:r>
              <a:rPr lang="en-US" sz="2000" dirty="0">
                <a:solidFill>
                  <a:schemeClr val="tx1"/>
                </a:solidFill>
              </a:rPr>
              <a:t>No programming</a:t>
            </a:r>
          </a:p>
          <a:p>
            <a:r>
              <a:rPr lang="en-US" sz="2000" dirty="0">
                <a:solidFill>
                  <a:schemeClr val="tx1"/>
                </a:solidFill>
              </a:rPr>
              <a:t>Does not alarm for empty reservoir</a:t>
            </a:r>
          </a:p>
          <a:p>
            <a:r>
              <a:rPr lang="en-US" sz="2000" dirty="0">
                <a:solidFill>
                  <a:schemeClr val="tx1"/>
                </a:solidFill>
              </a:rPr>
              <a:t>No history / </a:t>
            </a:r>
            <a:r>
              <a:rPr lang="en-US" sz="2000" dirty="0" smtClean="0">
                <a:solidFill>
                  <a:schemeClr val="tx1"/>
                </a:solidFill>
              </a:rPr>
              <a:t>memory</a:t>
            </a:r>
            <a:endParaRPr lang="en-US" sz="20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 descr="hand holding co-pay card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42" y="2656433"/>
            <a:ext cx="3144509" cy="2059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Image result for v-go picture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235" y="1204953"/>
            <a:ext cx="1962785" cy="130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877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9175"/>
            <a:ext cx="8686800" cy="594122"/>
          </a:xfrm>
        </p:spPr>
        <p:txBody>
          <a:bodyPr/>
          <a:lstStyle/>
          <a:p>
            <a:r>
              <a:rPr lang="en-US" sz="2800" dirty="0" smtClean="0"/>
              <a:t>Scarlet &amp; Gray Way to Diabetes Self-Management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07119" y="1050242"/>
            <a:ext cx="1635429" cy="37610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ORP2016018201LocationPhotoUAOutpaitentCareHer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2" y="4028689"/>
            <a:ext cx="1371600" cy="677570"/>
          </a:xfrm>
          <a:prstGeom prst="rect">
            <a:avLst/>
          </a:prstGeom>
        </p:spPr>
      </p:pic>
      <p:pic>
        <p:nvPicPr>
          <p:cNvPr id="6" name="Picture 5" descr="internal me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9" b="1"/>
          <a:stretch/>
        </p:blipFill>
        <p:spPr>
          <a:xfrm>
            <a:off x="768504" y="1858271"/>
            <a:ext cx="1371600" cy="608586"/>
          </a:xfrm>
          <a:prstGeom prst="rect">
            <a:avLst/>
          </a:prstGeom>
        </p:spPr>
      </p:pic>
      <p:pic>
        <p:nvPicPr>
          <p:cNvPr id="7" name="Picture 6" descr="mmh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12" y="3277433"/>
            <a:ext cx="1371600" cy="696836"/>
          </a:xfrm>
          <a:prstGeom prst="rect">
            <a:avLst/>
          </a:prstGeom>
        </p:spPr>
      </p:pic>
      <p:pic>
        <p:nvPicPr>
          <p:cNvPr id="8" name="Picture 7" descr="transplan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4" y="2541134"/>
            <a:ext cx="1371600" cy="677570"/>
          </a:xfrm>
          <a:prstGeom prst="rect">
            <a:avLst/>
          </a:prstGeom>
        </p:spPr>
      </p:pic>
      <p:pic>
        <p:nvPicPr>
          <p:cNvPr id="9" name="Picture 8" descr="cp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04" y="1146405"/>
            <a:ext cx="1371600" cy="6778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3112" y="1146405"/>
            <a:ext cx="107753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en-US" sz="1000" dirty="0" err="1"/>
              <a:t>CarePoint</a:t>
            </a:r>
            <a:r>
              <a:rPr lang="en-US" sz="1000" dirty="0"/>
              <a:t> </a:t>
            </a:r>
            <a:r>
              <a:rPr lang="en-US" sz="1000" dirty="0" smtClean="0"/>
              <a:t>East </a:t>
            </a:r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768504" y="1852250"/>
            <a:ext cx="63671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dirty="0" smtClean="0"/>
              <a:t>Hilliard </a:t>
            </a:r>
            <a:endParaRPr lang="en-US" sz="1000" dirty="0"/>
          </a:p>
        </p:txBody>
      </p:sp>
      <p:sp>
        <p:nvSpPr>
          <p:cNvPr id="12" name="Rectangle 11"/>
          <p:cNvSpPr/>
          <p:nvPr/>
        </p:nvSpPr>
        <p:spPr>
          <a:xfrm>
            <a:off x="763113" y="2541134"/>
            <a:ext cx="137699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dirty="0" smtClean="0"/>
              <a:t>Transplant</a:t>
            </a:r>
            <a:endParaRPr lang="en-US" sz="1000" dirty="0"/>
          </a:p>
        </p:txBody>
      </p:sp>
      <p:sp>
        <p:nvSpPr>
          <p:cNvPr id="13" name="Rectangle 12"/>
          <p:cNvSpPr/>
          <p:nvPr/>
        </p:nvSpPr>
        <p:spPr>
          <a:xfrm>
            <a:off x="770670" y="3268919"/>
            <a:ext cx="125547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dirty="0"/>
              <a:t>Martha Morehouse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63112" y="4028689"/>
            <a:ext cx="1071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000" dirty="0" smtClean="0"/>
              <a:t>Upper Arlington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000" dirty="0" smtClean="0"/>
              <a:t>Coming Soon!</a:t>
            </a:r>
            <a:endParaRPr lang="en-US" sz="1000" dirty="0"/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2436174" y="1066987"/>
            <a:ext cx="6276025" cy="3248025"/>
          </a:xfrm>
          <a:prstGeom prst="rect">
            <a:avLst/>
          </a:prstGeom>
        </p:spPr>
        <p:txBody>
          <a:bodyPr/>
          <a:lstStyle>
            <a:lvl1pPr marL="290513" indent="-290513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Program Background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Education program ADA accredited since 2002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Classes and 1:1 appointments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Staying The Course follow up class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New pump starts &gt;40 a year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Device Clinic 2x/month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A1c drop of 0.7% maintained for a year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Average 145 visits per month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5 CDEs</a:t>
            </a:r>
            <a:endParaRPr lang="en-US" dirty="0" smtClean="0"/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49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I-Port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Change every three days</a:t>
            </a:r>
          </a:p>
          <a:p>
            <a:r>
              <a:rPr lang="en-US" sz="2000" dirty="0">
                <a:solidFill>
                  <a:schemeClr val="tx1"/>
                </a:solidFill>
              </a:rPr>
              <a:t>Short and long </a:t>
            </a:r>
            <a:r>
              <a:rPr lang="en-US" sz="2000" dirty="0" smtClean="0">
                <a:solidFill>
                  <a:schemeClr val="tx1"/>
                </a:solidFill>
              </a:rPr>
              <a:t>acting </a:t>
            </a:r>
            <a:r>
              <a:rPr lang="en-US" sz="2000" dirty="0">
                <a:solidFill>
                  <a:schemeClr val="tx1"/>
                </a:solidFill>
              </a:rPr>
              <a:t>insulin should </a:t>
            </a:r>
            <a:r>
              <a:rPr lang="en-US" sz="2000" dirty="0" smtClean="0">
                <a:solidFill>
                  <a:schemeClr val="tx1"/>
                </a:solidFill>
              </a:rPr>
              <a:t>be dosed </a:t>
            </a:r>
            <a:r>
              <a:rPr lang="en-US" sz="2000" dirty="0">
                <a:solidFill>
                  <a:schemeClr val="tx1"/>
                </a:solidFill>
              </a:rPr>
              <a:t>one hour apart with rapid first</a:t>
            </a:r>
          </a:p>
          <a:p>
            <a:r>
              <a:rPr lang="en-US" sz="2000" dirty="0">
                <a:solidFill>
                  <a:schemeClr val="tx1"/>
                </a:solidFill>
              </a:rPr>
              <a:t>Needles need to be 5-8mm (3/16-5/16”) in length and 32-28 gauge.</a:t>
            </a:r>
          </a:p>
          <a:p>
            <a:r>
              <a:rPr lang="en-US" sz="2000" dirty="0">
                <a:solidFill>
                  <a:schemeClr val="tx1"/>
                </a:solidFill>
              </a:rPr>
              <a:t>Cost $60 /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 descr="Image result for i-port picture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r="4354"/>
          <a:stretch/>
        </p:blipFill>
        <p:spPr bwMode="auto">
          <a:xfrm>
            <a:off x="4808220" y="3248025"/>
            <a:ext cx="1667510" cy="1314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956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1E41CE-2361-4C35-861F-858AB8DF7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Novo Pen Echo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042BC4-C218-48D7-A401-C51E9626DD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 smtClean="0">
                <a:solidFill>
                  <a:schemeClr val="tx1"/>
                </a:solidFill>
              </a:rPr>
              <a:t>Memory of last dose (time and amount)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Reusable pen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Available in ½ unit increments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077D95-C1E2-49F0-8D91-6FC38603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" name="AutoShape 10" descr="Image result for novolog echo pen">
            <a:extLst>
              <a:ext uri="{FF2B5EF4-FFF2-40B4-BE49-F238E27FC236}">
                <a16:creationId xmlns:a16="http://schemas.microsoft.com/office/drawing/2014/main" xmlns="" id="{1BFB6356-2D7E-478B-AD45-DD6E86811CA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1603248" cy="160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280" y="1658939"/>
            <a:ext cx="3298129" cy="236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7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74675" y="2274690"/>
            <a:ext cx="7994650" cy="594122"/>
          </a:xfrm>
        </p:spPr>
        <p:txBody>
          <a:bodyPr/>
          <a:lstStyle/>
          <a:p>
            <a:pPr algn="ctr"/>
            <a:r>
              <a:rPr lang="en-US" sz="5000" dirty="0"/>
              <a:t>Continuous Glucose Monitor </a:t>
            </a:r>
            <a:r>
              <a:rPr lang="en-US" sz="3200" dirty="0"/>
              <a:t>(GGM)</a:t>
            </a:r>
          </a:p>
        </p:txBody>
      </p:sp>
    </p:spTree>
    <p:extLst>
      <p:ext uri="{BB962C8B-B14F-4D97-AF65-F5344CB8AC3E}">
        <p14:creationId xmlns:p14="http://schemas.microsoft.com/office/powerpoint/2010/main" val="23246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CGM Basics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686800" cy="3813357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Continuous sensor glucose readings 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schemeClr val="tx1"/>
                </a:solidFill>
              </a:rPr>
              <a:t>Every five minutes = 288 readings a </a:t>
            </a:r>
            <a:r>
              <a:rPr lang="en-US" sz="1800" dirty="0" smtClean="0">
                <a:solidFill>
                  <a:schemeClr val="tx1"/>
                </a:solidFill>
              </a:rPr>
              <a:t>day</a:t>
            </a:r>
          </a:p>
          <a:p>
            <a:pPr lvl="1">
              <a:lnSpc>
                <a:spcPct val="114000"/>
              </a:lnSpc>
            </a:pPr>
            <a:endParaRPr lang="en-US" sz="500" dirty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rgbClr val="0000FF"/>
                </a:solidFill>
              </a:rPr>
              <a:t>Speed and direction of blood </a:t>
            </a:r>
            <a:r>
              <a:rPr lang="en-US" sz="2000" dirty="0" smtClean="0">
                <a:solidFill>
                  <a:srgbClr val="0000FF"/>
                </a:solidFill>
              </a:rPr>
              <a:t>sugar</a:t>
            </a:r>
          </a:p>
          <a:p>
            <a:pPr>
              <a:lnSpc>
                <a:spcPct val="114000"/>
              </a:lnSpc>
            </a:pPr>
            <a:endParaRPr lang="en-US" sz="500" dirty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Optional Alert Features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schemeClr val="tx1"/>
                </a:solidFill>
              </a:rPr>
              <a:t>High or low blood sugar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schemeClr val="tx1"/>
                </a:solidFill>
              </a:rPr>
              <a:t>Rising or dropping fast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schemeClr val="tx1"/>
                </a:solidFill>
              </a:rPr>
              <a:t>Shut off insulin (Medtronic only)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083" name="Picture 11" descr="http://www.nbdiabetes.org/sites/default/files/styles/large/public/transmitter-on-skin-illustration_2.png?itok=w720EQm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16" y="2796540"/>
            <a:ext cx="2524125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 rot="16200000">
            <a:off x="5760704" y="2125325"/>
            <a:ext cx="250763" cy="24166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5400000">
            <a:off x="6218450" y="2125325"/>
            <a:ext cx="250763" cy="24166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6656086" y="2129875"/>
            <a:ext cx="250763" cy="241664"/>
          </a:xfrm>
          <a:prstGeom prst="rightArrow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5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CGM Supplies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686800" cy="381335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200" dirty="0">
                <a:solidFill>
                  <a:schemeClr val="tx1"/>
                </a:solidFill>
              </a:rPr>
              <a:t>Sensor </a:t>
            </a:r>
            <a:r>
              <a:rPr lang="en-US" sz="2200" dirty="0" smtClean="0">
                <a:solidFill>
                  <a:schemeClr val="tx1"/>
                </a:solidFill>
              </a:rPr>
              <a:t>- </a:t>
            </a:r>
            <a:r>
              <a:rPr lang="en-US" sz="2200" dirty="0" smtClean="0"/>
              <a:t>placed </a:t>
            </a:r>
            <a:r>
              <a:rPr lang="en-US" sz="2200" dirty="0"/>
              <a:t>under the </a:t>
            </a:r>
            <a:r>
              <a:rPr lang="en-US" sz="2200" dirty="0" smtClean="0"/>
              <a:t>skin</a:t>
            </a:r>
            <a:endParaRPr lang="en-US" sz="2200" dirty="0"/>
          </a:p>
          <a:p>
            <a:pPr>
              <a:lnSpc>
                <a:spcPct val="200000"/>
              </a:lnSpc>
            </a:pPr>
            <a:r>
              <a:rPr lang="en-US" sz="2200" dirty="0" smtClean="0">
                <a:solidFill>
                  <a:schemeClr val="tx1"/>
                </a:solidFill>
              </a:rPr>
              <a:t>Transmitter - </a:t>
            </a:r>
            <a:r>
              <a:rPr lang="en-US" sz="2200" dirty="0" smtClean="0"/>
              <a:t>sends </a:t>
            </a:r>
            <a:r>
              <a:rPr lang="en-US" sz="2200" dirty="0"/>
              <a:t>glucose reading to </a:t>
            </a:r>
            <a:r>
              <a:rPr lang="en-US" sz="2200" dirty="0" smtClean="0"/>
              <a:t>receiver</a:t>
            </a:r>
            <a:endParaRPr lang="en-US" sz="2200" dirty="0"/>
          </a:p>
          <a:p>
            <a:pPr>
              <a:lnSpc>
                <a:spcPct val="200000"/>
              </a:lnSpc>
            </a:pPr>
            <a:r>
              <a:rPr lang="en-US" sz="2200" dirty="0">
                <a:solidFill>
                  <a:schemeClr val="tx1"/>
                </a:solidFill>
              </a:rPr>
              <a:t>Receiver </a:t>
            </a:r>
            <a:r>
              <a:rPr lang="en-US" sz="2200" dirty="0" smtClean="0">
                <a:solidFill>
                  <a:schemeClr val="tx1"/>
                </a:solidFill>
              </a:rPr>
              <a:t>- </a:t>
            </a:r>
            <a:r>
              <a:rPr lang="en-US" sz="2200" dirty="0" smtClean="0"/>
              <a:t>displays data</a:t>
            </a:r>
            <a:endParaRPr lang="en-US" sz="2200" dirty="0"/>
          </a:p>
          <a:p>
            <a:pPr>
              <a:lnSpc>
                <a:spcPct val="114000"/>
              </a:lnSpc>
            </a:pPr>
            <a:endParaRPr lang="en-US" sz="2200" dirty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</a:pPr>
            <a:endParaRPr lang="en-US" sz="2200" dirty="0"/>
          </a:p>
          <a:p>
            <a:pPr>
              <a:lnSpc>
                <a:spcPct val="114000"/>
              </a:lnSpc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AutoShape 2" descr="data:image/jpeg;base64,/9j/4AAQSkZJRgABAQAAAQABAAD/2wCEAAkGBxISEBAUEBIUEBQPFA8XFhAQFBcQFRAWFBcWFxQRFhQYHCggGRolHRYUIjEhJSksLi4uFx8zODUsNygtLisBCgoKDg0OGxAQGywkICQsLCwsNywuLCwsNC4sLC0sLC4sLCw0LCw0LzQsLCwsLCwsLCw0LSwsLCwsLCwsLCwsLP/AABEIAJwBAgMBEQACEQEDEQH/xAAcAAEAAgMBAQEAAAAAAAAAAAAAAQIDBAUGBwj/xAA5EAACAQIEBAQDBQYHAAAAAAAAAQIDEQQSITEFE0FRBiIyYVJxgRRCkbHBBzNTYqHRFUNjcoLh8P/EABkBAQEBAQEBAAAAAAAAAAAAAAABAwIEBf/EADMRAQACAgAEAwYEBQUAAAAAAAABAgMREiExUQQTQWFxkbHR8DJigeEiI0KhwQUUFVLx/9oADAMBAAIRAxEAPwD7iAAAAAAAAAAAAAAAAAAAAAAAAAAAAAAAAAAAAAAAAAAAAAAAAAAAAAAAAAAAAAAAAAAAAAAAAAAAAAAAAAAAAAAAAAAAAAAANeOLi6jhHzOKvJraPZN9zzx4mls3lV5zEc+0eyfa0nHMU4peR4rwKUMVia2GoRjPlYZ06sYRdqsqslVkr/eyPU+pTLukVtPrO/drk8NserzNY9I+K+Jr8QjWxMIc2UI0K0adRxi81VQg6c1aKWrz9Xt00ERimsTOuvP3LM5NzEdlak+IwdNZqtTLiJJ2pxTq03Gi1Jys1FJurutbb6CPJnfu/vz/AGT+ZHx+gocSTjLmVZaqTp5IW/f5eXte3L1G8PTUfcfU/m9/vbFTwOKXNS51PPg66hCmlGEavMqtLbyyayu+/m30VrxU5dOsfDknDbn16fVnoVsfz8Mk6ioqnRvzKd3PR8zO0vLJO1tum+pzMYuGe7qJycUdnofDsKyw1J4mUp1ZxUp5ko5G1rBJdEYZeHjnh6NcfFwxxdXSM2gAAAAAAAAAAAAAAAAAAAAAAAAAAGhiq8pydKk7Neup/DXZfzHz8+a+W/kYZ5/1T2/f5N6Uiscd/wBI7/s2sNh404qMVZf1b6tvqz1YMFMNOCkcvvnPtZXvN53LKbOQAAAAAAAAAAAAAAAAAAAAAAAAAAAAAAAAY6VZScknrB2fs7J/qZ0y1vNor/TOp+bqazGpn1a2OxErqnT9c1rL+HHrN/ojy+Kz34owYfxz6/8AWO/0hpipGuO3SP7+xnwuHjTiox+re8m95P3PR4fBTBTgr/7PeXF7zedyzGzgAAAAAAAAAAAAAAAAAAAAAAAAAAAAAi4C4EgAOVLEqnUxDtdt0VGPxSlF2R8i/iI8PlzW1uZ4YiO8zHKHqinHSn679zbwGFyJuTzTm7yl79l7I9nhPDzirNr87W52n/Huj0ZZcnFOo6R0bR62QAAAAAAAAAAAAAAAAAAAAAAAAAIuBDYEZgKyqJbgQqqezT+QE5wJzASpAcp8LlKtOo6jgm9FDV2ta93sfFn/AEzJfxNs9r8MemuvTXX0ev8A3Fa44pEbbX+E0n6oub7zk5fmz1/8Z4fraOKfzTM/Nn/uMnpOvc3YqySXQ90RERqGEztJQAAAAAAAAAAAAAAAAAAAAAAi4ENgUlP6/IDWlKo9kor38z/sF0hYRv1Sk/rb8gMiwEeyBtnjTsvkBWQGljINp9PdaNfUK0ftVWlZt82PwvSSXs+vyYTTp4HGwqxUoO6d/ZprdNdwjciwLAAAAAAAAAAAAAAAAAAAAAAAIYFZSAoF0lICyQFkELgGwKSCsFRBXLx2Gck1tvZ9gOR4Mw9aj9ohW3514v4ouMfMvqn+ASXsIMIypgSAAAAAAABw+PcelQnkp041JKm6s5VKnJhThfKm5ZZNty0tY2xYotG5n2d2OTJNZ1EK4HxJCVSrGeWKhGnKLi3PMnRVabvbom/nYtsMxEa++eljLEzO/vltsLxFh7z87apxzSmoScI6J5XO1s1pLy76nPk3Xzaqw8TYZypxU5Z6spRUHCalFxtmUo2vG2aO/ceRfUz2Tzq8obHC+NUMQ5qjPM6dr6NaO6UlfdaPUl8VqfidVyVt0dAzdgAAAAAAKzYGK4VdICyAkAEQwqrYEMCjCtXG1oU4SnNqMYptt9APmPGfHM3N8jyRi9Jbt26sul09h4U8W0sRSjzKkI1LtWclDPa2qTEwk1mHqoyI5WzAWUgJuBIACGyTOucjWwmL5kpZV5Fop/G+tl29zy+H8V59rTSP4Y6T3n117I792t8fBEb69mtxbg1OvKMpSnTnFSiqlKWSTjL1QfdPse+mSa8nnvSLc2lW8IYdxsnUhpGN4TaeWNNUst+2VI7jxF/v37cThrrTLHwxRSqRUqihVXmpKdouVormWtpLyxd+6J59uU9l8qFZeFqDyZpVJuNTmNyld1J+XzSdr/djtbYefaOnuPKq2uD8EpYbNyr2lpZ2eVJt5U0r9Xvc5vltfq6pjivR0zN2AAAAAAAxVmBWKI6WuBNwibgSiibBFJuwVEdUA5YNvk37TePOrWjhqUkoQklOTekpX2+S/M7pXbutdvn3Eac6U8kt42aaeZTvql+HX3Nm3R0cNxCMrRnThJRjaLavlt0STWvuNdl1vo6fD3GFRSU5QjZXjCcqTzXTb0fsc8Jp6XA8frwXkrydnLSo+an6nG7evwok0cTSHtPD3H+estSPLqpXcU7xmvii+3t0MpjTK1dO9GRHC6Algcxt4h2WlGL1fWs10X8v5nypmfHW1Xliief5tekfl793p5YY3P4vl+7pRikklol0XQ+pWIrGoeaZ28l4ywDqV8PKFGdeUEkoSgqlGSlOOa8sydOaSvm7aHrwX1WYmdfN581d2idb+TBzeJP7Um5RleKhFQTVNc6KUoSatJctttXf02OtYf4fv0+rneXn9+rJTqcQjVwycqk4qpWjNOEY5oqpJQqznZq2XLpo+zJMYpiVjzNwphJ8Rm4RcqsFKVHmTlTgnTk8/OjT700lCzd9+pbRijn79f4/UjzJ+/i9mjxvSkAAAAAAADFW6BYVTIo2BKYF4oqLhGCvXSC6c6eKuwq9KuBg8Q8a+z4WrU+8otR/3PRBNPz1xDEN1oTbcrOTfVtvr+LN8ca5tqR6quWivF27SVtb7I1lo73DsA5KCs4ZrKMqsPLJvS0akXpfazS+pxvSRLZxGH+zPzxje682ZSa336rZ7iJ2u+bPHEZkn0ktJNb9GkzodLAcRnTdNxelKSa90t43+V0czSJS0bjT6rg66lFNbNJ/ieZ5WfC4hTTaTWWUotPujHBnjLEzHpMx8Hd6TWefvauIk603Ti7Qj+8kuv8Apr9TxZpnxWScFfwx+Oe/5Y/z7GtI8uvHPX0+v0b8IpJJKyWyXQ+jWsViKx0hhMzM7lY6QAAAAAAAAAAAAABhxGwGGFS6I6TmAtBgbBXLWxGJtsF04uPxlkRXPp4q5R0KFUDx/wC0viKUaVNuy9Urfgv1OojbqsbfM6dROo8t45rrza3j0+pvSW1dO9V4nHEYeEJ048ylNLnLSU1FbS76SWvsXSowNCpB3pVGm392TTuSeYpxbCyqVqdWrLJOn/mRhG8u2Zrdf3Yiuk4ebYpRqwvy6mj6LWL93F6MsrMLwxcpNLLaTWuT0t97JaCB9d8PxcaVOL3jGK/oeaeryz1Wp13etTp+upWnZ/Assc02fCjNaLZcOL8Vrzr2Rw13b6e165pGq2t0iI+c8nRoTpUoqCnFW7yV23u37n0MV/D+HpGOLR8Y3thaMl54tS2z2MgAAAAAAAAAAAAAAClVAcnEXg7r8AsL0cVGXWz7EVsKoBSriAOdisQB53HV3J6bFFaTfQK3KNeaCPCftBg5V1KTdnFJaaNrpfvq2a06NadHlcJTTldL0tN2+eqRprs7iHoMdwmtRyzVGTTSk0uvZ3XyLEwu1MLiFNO1OcGt1Pp9S6Gd1fK7u9l16IDmPFyTai9GWK93Wnf8F8MdWfMndQpyi12qNdu6T3+VjPJfXKGWS2uT63w+Oh53nVocFhmlKo3NzbbXpjvs11PkY/8ASMcXtkyTNptO9dI/f9Xqt4q2oivLTfp4KnHanFf8Ue+nhMFI1WkfCGM5bz1mWc9DMAAAAAAAAAAAAAAArJAa9aldAcjFYLsF20ZTqx2b/MisFXH1fl9P+grUqOpPfM/poBs4bhbfqf0X9wm3VocOS2il9Cudtn7ABjxHCYVIOFSKnGW8ZK6+fzBt4jj/AOzxXU8I8nmi5U5NtOzTbi+nyf8AQ0i7WuTuxYiOIUpQlCaguX6U0pvzZr26ek6iWnFDj8ShUqVJSjQqRzJXUac2m037bnUTEQu4ZcF4dxFRWdOVNP70rL8FceZCcdYek4b4OpQSzxVR9mtPq+pzbLvo4tm3yh3XhXGMVayj6bL0e1vh9jyXrMTxVZxO+UulgK/R6NWuvZ7SXdPud1tFo3CTGnWpyOkZAAAAAAAAAAAAAAAAAABVoDFOmBrVMImBheAARwCA2KWGSAzxpgWyAHACk6YGtUwaYGP7CgLxwSAzwoJAKmHTA5WJw7g7q+l7Na5X8uqfVGdqzE7q6ifSW3w7GZ12a3X/ALodxO0l04sqLAAAAAAAAAAAAAAAAAACLAQ4gRlAZQJygTYCQAENARlAjKAygTYCbAYqtJMDWhg0pXQG5BAXAAAAAAAAAAAAAAAAAAAAAAAAAAAAAAAAAAAAiwEgAAAAAAAAAAAAAAAAAAAAAAAAAAAAAAAAAAAAAAAAAAAAAAAAAAAAAAAAAAAAAAAAAAAAAAAAAAAAAAAAAAAAAAAAAAAf/9k="/>
          <p:cNvSpPr>
            <a:spLocks noChangeAspect="1" noChangeArrowheads="1"/>
          </p:cNvSpPr>
          <p:nvPr/>
        </p:nvSpPr>
        <p:spPr bwMode="auto">
          <a:xfrm>
            <a:off x="109538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2"/>
          <a:stretch/>
        </p:blipFill>
        <p:spPr>
          <a:xfrm>
            <a:off x="2750821" y="3368745"/>
            <a:ext cx="1691640" cy="1529439"/>
          </a:xfrm>
          <a:prstGeom prst="rect">
            <a:avLst/>
          </a:prstGeom>
        </p:spPr>
      </p:pic>
      <p:pic>
        <p:nvPicPr>
          <p:cNvPr id="1026" name="Picture 1" descr="MiniMed 670G Syst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720" y="3270615"/>
            <a:ext cx="1607820" cy="1684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64"/>
          <a:stretch/>
        </p:blipFill>
        <p:spPr>
          <a:xfrm>
            <a:off x="611927" y="3931920"/>
            <a:ext cx="2138894" cy="11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CGM Therapy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096081" cy="3813357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Alerts for out of range glucoses and fast moving glucoses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schemeClr val="tx1"/>
                </a:solidFill>
              </a:rPr>
              <a:t>Some sensors use an app to send alert to multiple people.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Detects hypoglycemia unawareness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Decrease erratic blood sugars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Pattern management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Software to see 7+ days at one time</a:t>
            </a:r>
          </a:p>
          <a:p>
            <a:pPr>
              <a:lnSpc>
                <a:spcPct val="114000"/>
              </a:lnSpc>
            </a:pPr>
            <a:endParaRPr lang="en-US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of CGM Therapy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249830" cy="3813357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Being attached, especially if wearing insulin pump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Feeling overwhelmed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Skin sensitivities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Cost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Does not fully replace blood sugar monitoring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Is not perfect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574675" y="2274690"/>
            <a:ext cx="7994650" cy="594122"/>
          </a:xfrm>
        </p:spPr>
        <p:txBody>
          <a:bodyPr/>
          <a:lstStyle/>
          <a:p>
            <a:pPr algn="ctr"/>
            <a:r>
              <a:rPr lang="en-US" sz="5000" dirty="0"/>
              <a:t>Continuous Glucose Monitor Options</a:t>
            </a:r>
          </a:p>
        </p:txBody>
      </p:sp>
    </p:spTree>
    <p:extLst>
      <p:ext uri="{BB962C8B-B14F-4D97-AF65-F5344CB8AC3E}">
        <p14:creationId xmlns:p14="http://schemas.microsoft.com/office/powerpoint/2010/main" val="232463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91357"/>
            <a:ext cx="8229600" cy="594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BB0000"/>
                </a:solidFill>
              </a:rPr>
              <a:t>Dexcom</a:t>
            </a:r>
            <a:r>
              <a:rPr lang="en-US" sz="1800" baseline="100000" dirty="0" err="1">
                <a:solidFill>
                  <a:srgbClr val="BB0000"/>
                </a:solidFill>
              </a:rPr>
              <a:t>TM</a:t>
            </a:r>
            <a:endParaRPr lang="en-US" sz="3200" dirty="0">
              <a:solidFill>
                <a:srgbClr val="BB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7613" y="4809017"/>
            <a:ext cx="482600" cy="175022"/>
          </a:xfrm>
        </p:spPr>
        <p:txBody>
          <a:bodyPr/>
          <a:lstStyle/>
          <a:p>
            <a:fld id="{F44216FD-6AB8-4CAA-AE87-D3440EC6B7F7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572500" cy="1923863"/>
          </a:xfrm>
        </p:spPr>
        <p:txBody>
          <a:bodyPr/>
          <a:lstStyle/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chemeClr val="tx1"/>
                </a:solidFill>
                <a:cs typeface=""/>
              </a:rPr>
              <a:t>Sensor Life: 7 days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chemeClr val="tx1"/>
                </a:solidFill>
              </a:rPr>
              <a:t>Displays Glucose Readings: every 5 minutes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chemeClr val="tx1"/>
                </a:solidFill>
              </a:rPr>
              <a:t>Transmitter Warranty: 6 months (G4) / 3 months (G5)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chemeClr val="tx1"/>
                </a:solidFill>
              </a:rPr>
              <a:t>Phone requires app to receive and 2</a:t>
            </a:r>
            <a:r>
              <a:rPr lang="en-US" sz="1800" baseline="30000" dirty="0">
                <a:solidFill>
                  <a:schemeClr val="tx1"/>
                </a:solidFill>
              </a:rPr>
              <a:t>nd</a:t>
            </a:r>
            <a:r>
              <a:rPr lang="en-US" sz="1800" dirty="0">
                <a:solidFill>
                  <a:schemeClr val="tx1"/>
                </a:solidFill>
              </a:rPr>
              <a:t> app to share data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endParaRPr lang="en-US" sz="2000" dirty="0">
              <a:solidFill>
                <a:schemeClr val="tx1"/>
              </a:solidFill>
              <a:cs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804" y="3072505"/>
            <a:ext cx="2834640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2134" y="3078811"/>
            <a:ext cx="29908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Dexcom</a:t>
            </a:r>
            <a:r>
              <a:rPr lang="en-US" dirty="0">
                <a:solidFill>
                  <a:srgbClr val="0000FF"/>
                </a:solidFill>
              </a:rPr>
              <a:t> built in a pump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4526" y="3480458"/>
            <a:ext cx="2864917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 err="1">
                <a:solidFill>
                  <a:srgbClr val="666666"/>
                </a:solidFill>
                <a:cs typeface=""/>
              </a:rPr>
              <a:t>tSlim</a:t>
            </a:r>
            <a:r>
              <a:rPr lang="en-US" dirty="0">
                <a:solidFill>
                  <a:srgbClr val="666666"/>
                </a:solidFill>
                <a:cs typeface=""/>
              </a:rPr>
              <a:t> X2 or  Animas Vibe</a:t>
            </a: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07127" y="3072505"/>
            <a:ext cx="2834640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07024" y="3072505"/>
            <a:ext cx="2834640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200777" y="3453688"/>
            <a:ext cx="2834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</a:pPr>
            <a:r>
              <a:rPr lang="en-US" dirty="0">
                <a:solidFill>
                  <a:srgbClr val="666666"/>
                </a:solidFill>
              </a:rPr>
              <a:t>Can share data to some smartphones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207024" y="3480458"/>
            <a:ext cx="18949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spcBef>
                <a:spcPts val="0"/>
              </a:spcBef>
            </a:pPr>
            <a:r>
              <a:rPr lang="en-US" dirty="0">
                <a:solidFill>
                  <a:srgbClr val="666666"/>
                </a:solidFill>
              </a:rPr>
              <a:t>Reads to some </a:t>
            </a:r>
          </a:p>
          <a:p>
            <a:pPr fontAlgn="ctr">
              <a:spcBef>
                <a:spcPts val="0"/>
              </a:spcBef>
            </a:pPr>
            <a:r>
              <a:rPr lang="en-US" dirty="0">
                <a:solidFill>
                  <a:srgbClr val="666666"/>
                </a:solidFill>
              </a:rPr>
              <a:t>smartphones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207127" y="3076506"/>
            <a:ext cx="2834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Dexcom</a:t>
            </a:r>
            <a:r>
              <a:rPr lang="en-US" dirty="0">
                <a:solidFill>
                  <a:srgbClr val="0000FF"/>
                </a:solidFill>
              </a:rPr>
              <a:t> Standalone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07024" y="3084356"/>
            <a:ext cx="2834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Dexcom</a:t>
            </a:r>
            <a:r>
              <a:rPr lang="en-US" dirty="0">
                <a:solidFill>
                  <a:srgbClr val="0000FF"/>
                </a:solidFill>
              </a:rPr>
              <a:t> Mobile</a:t>
            </a:r>
          </a:p>
        </p:txBody>
      </p:sp>
      <p:pic>
        <p:nvPicPr>
          <p:cNvPr id="25" name="Picture 2" descr="Image result for tandem pump compariso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8539" r="6653" b="8147"/>
          <a:stretch/>
        </p:blipFill>
        <p:spPr bwMode="auto">
          <a:xfrm>
            <a:off x="230035" y="4007399"/>
            <a:ext cx="138919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animas vi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37734" r="58175" b="41090"/>
          <a:stretch/>
        </p:blipFill>
        <p:spPr bwMode="auto">
          <a:xfrm>
            <a:off x="1587877" y="4053119"/>
            <a:ext cx="1547706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dexcom receiv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" t="3645" r="3355" b="7531"/>
          <a:stretch/>
        </p:blipFill>
        <p:spPr bwMode="auto">
          <a:xfrm>
            <a:off x="4389120" y="4116027"/>
            <a:ext cx="1652647" cy="76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dexcom g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657" y="3414934"/>
            <a:ext cx="743046" cy="149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0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4" grpId="0"/>
      <p:bldP spid="18" grpId="0" animBg="1"/>
      <p:bldP spid="20" grpId="0" animBg="1"/>
      <p:bldP spid="34" grpId="0"/>
      <p:bldP spid="37" grpId="0"/>
      <p:bldP spid="19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91357"/>
            <a:ext cx="8229600" cy="59412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BB0000"/>
                </a:solidFill>
              </a:rPr>
              <a:t>Medtronic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7613" y="4809017"/>
            <a:ext cx="482600" cy="175022"/>
          </a:xfrm>
        </p:spPr>
        <p:txBody>
          <a:bodyPr/>
          <a:lstStyle/>
          <a:p>
            <a:fld id="{F44216FD-6AB8-4CAA-AE87-D3440EC6B7F7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572500" cy="1923863"/>
          </a:xfrm>
        </p:spPr>
        <p:txBody>
          <a:bodyPr/>
          <a:lstStyle/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chemeClr val="tx1"/>
                </a:solidFill>
                <a:cs typeface=""/>
              </a:rPr>
              <a:t>Sensor Life: 6 or 7 days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chemeClr val="tx1"/>
                </a:solidFill>
              </a:rPr>
              <a:t>Displays Glucose Readings: every 5 minutes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r>
              <a:rPr lang="en-US" sz="1800" dirty="0">
                <a:solidFill>
                  <a:schemeClr val="tx1"/>
                </a:solidFill>
              </a:rPr>
              <a:t>Transmitter Warranty: 12 months</a:t>
            </a:r>
          </a:p>
          <a:p>
            <a:pPr marL="285750" lvl="1" eaLnBrk="1" fontAlgn="t" hangingPunct="1">
              <a:lnSpc>
                <a:spcPct val="114000"/>
              </a:lnSpc>
              <a:spcBef>
                <a:spcPts val="800"/>
              </a:spcBef>
            </a:pPr>
            <a:endParaRPr lang="en-US" sz="2000" dirty="0">
              <a:solidFill>
                <a:schemeClr val="tx1"/>
              </a:solidFill>
              <a:cs typeface="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804" y="3072505"/>
            <a:ext cx="2834640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805" y="3078811"/>
            <a:ext cx="2834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530G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15770" y="3072505"/>
            <a:ext cx="2834640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207024" y="3072505"/>
            <a:ext cx="2834640" cy="1828800"/>
          </a:xfrm>
          <a:prstGeom prst="rect">
            <a:avLst/>
          </a:prstGeom>
          <a:solidFill>
            <a:srgbClr val="EDE7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endParaRPr lang="en-US" dirty="0">
              <a:solidFill>
                <a:srgbClr val="66666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207127" y="3076506"/>
            <a:ext cx="2834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630G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07024" y="3084356"/>
            <a:ext cx="2834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670G</a:t>
            </a:r>
          </a:p>
        </p:txBody>
      </p:sp>
      <p:pic>
        <p:nvPicPr>
          <p:cNvPr id="2050" name="Picture 2" descr="Image result for medtroinc 670g no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" r="7654" b="2635"/>
          <a:stretch/>
        </p:blipFill>
        <p:spPr bwMode="auto">
          <a:xfrm>
            <a:off x="7877608" y="3164436"/>
            <a:ext cx="1087856" cy="1704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14804" y="3493281"/>
            <a:ext cx="2834640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Suspend on Low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47" t="23468" r="20937" b="24167"/>
          <a:stretch/>
        </p:blipFill>
        <p:spPr bwMode="auto">
          <a:xfrm>
            <a:off x="4985001" y="3164436"/>
            <a:ext cx="951109" cy="16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 descr="Image result for medtronic cgm transimtte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" b="13247"/>
          <a:stretch/>
        </p:blipFill>
        <p:spPr bwMode="auto">
          <a:xfrm>
            <a:off x="6448167" y="1349440"/>
            <a:ext cx="1523025" cy="96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l_fi" descr="http://www.diabetesproductsource.com/files/diabetessource/product-images/clear-pump_web.jpg"/>
          <p:cNvPicPr>
            <a:picLocks noChangeAspect="1" noChangeArrowheads="1"/>
          </p:cNvPicPr>
          <p:nvPr/>
        </p:nvPicPr>
        <p:blipFill>
          <a:blip r:embed="rId5" r:link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57"/>
          <a:stretch>
            <a:fillRect/>
          </a:stretch>
        </p:blipFill>
        <p:spPr bwMode="auto">
          <a:xfrm>
            <a:off x="1248319" y="3878559"/>
            <a:ext cx="1650147" cy="102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3215770" y="3516601"/>
            <a:ext cx="1883531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Suspend on low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02810" y="3604606"/>
            <a:ext cx="1768382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ctr">
              <a:lnSpc>
                <a:spcPct val="114000"/>
              </a:lnSpc>
              <a:spcBef>
                <a:spcPts val="800"/>
              </a:spcBef>
            </a:pPr>
            <a:r>
              <a:rPr lang="en-US" dirty="0">
                <a:solidFill>
                  <a:srgbClr val="666666"/>
                </a:solidFill>
                <a:cs typeface=""/>
              </a:rPr>
              <a:t>Suspends before low</a:t>
            </a:r>
          </a:p>
        </p:txBody>
      </p:sp>
    </p:spTree>
    <p:extLst>
      <p:ext uri="{BB962C8B-B14F-4D97-AF65-F5344CB8AC3E}">
        <p14:creationId xmlns:p14="http://schemas.microsoft.com/office/powerpoint/2010/main" val="12289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8" grpId="0" animBg="1"/>
      <p:bldP spid="20" grpId="0" animBg="1"/>
      <p:bldP spid="19" grpId="0"/>
      <p:bldP spid="21" grpId="0"/>
      <p:bldP spid="22" grpId="0"/>
      <p:bldP spid="28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207317"/>
              </p:ext>
            </p:extLst>
          </p:nvPr>
        </p:nvGraphicFramePr>
        <p:xfrm>
          <a:off x="3668236" y="1370773"/>
          <a:ext cx="5050465" cy="30810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0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221388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Review 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advanced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technologies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for delivering insulin and monitoring glucose levels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984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2.   Identify factors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</a:rPr>
                        <a:t> for successful technology implementation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29849">
                <a:tc>
                  <a:txBody>
                    <a:bodyPr/>
                    <a:lstStyle/>
                    <a:p>
                      <a:pPr marL="457200" marR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en-US" sz="2000" b="0" baseline="0" dirty="0" smtClean="0">
                          <a:solidFill>
                            <a:schemeClr val="tx1"/>
                          </a:solidFill>
                        </a:rPr>
                        <a:t>Explore future potential diabetes technologies</a:t>
                      </a:r>
                      <a:endParaRPr lang="en-US" sz="20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398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Freestyle </a:t>
            </a:r>
            <a:r>
              <a:rPr lang="en-US" dirty="0" err="1"/>
              <a:t>Libre</a:t>
            </a:r>
            <a:r>
              <a:rPr lang="en-US" dirty="0"/>
              <a:t> Pro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Professional Use Only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Sensor life up to 14 days</a:t>
            </a:r>
          </a:p>
          <a:p>
            <a:r>
              <a:rPr lang="en-US" sz="2000" dirty="0">
                <a:solidFill>
                  <a:schemeClr val="tx1"/>
                </a:solidFill>
              </a:rPr>
              <a:t>No calibration finger sticks required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Waterproof up to 3 feet for 30 </a:t>
            </a:r>
            <a:r>
              <a:rPr lang="en-US" sz="2000" dirty="0" smtClean="0">
                <a:solidFill>
                  <a:schemeClr val="tx1"/>
                </a:solidFill>
              </a:rPr>
              <a:t>minutes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Data recorded every 15 minutes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Reader device activates and scans </a:t>
            </a:r>
            <a:r>
              <a:rPr lang="en-US" sz="2000" dirty="0" smtClean="0">
                <a:solidFill>
                  <a:schemeClr val="tx1"/>
                </a:solidFill>
              </a:rPr>
              <a:t>data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Pending FDA approval for personal use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Image result for www.freestylelibrepro pictures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900" y="2154433"/>
            <a:ext cx="2154958" cy="1903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138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27860" y="1783080"/>
            <a:ext cx="52273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accent1"/>
                </a:solidFill>
              </a:rPr>
              <a:t>Sample Reports</a:t>
            </a:r>
            <a:endParaRPr lang="en-US" sz="5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44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Actions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53" y="979443"/>
            <a:ext cx="7575883" cy="365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Diasend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4275" t="23759" r="58802" b="6051"/>
          <a:stretch/>
        </p:blipFill>
        <p:spPr bwMode="auto">
          <a:xfrm>
            <a:off x="2035708" y="896073"/>
            <a:ext cx="4744536" cy="35090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013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Medtronic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2820" t="19442" r="55449" b="12761"/>
          <a:stretch/>
        </p:blipFill>
        <p:spPr bwMode="auto">
          <a:xfrm>
            <a:off x="1641915" y="800934"/>
            <a:ext cx="5986984" cy="3397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6893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613EB06-A44F-4E6A-A18A-D56003807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27F995-373B-436A-824B-7EBB7889722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15464" y="1223650"/>
            <a:ext cx="5571870" cy="279082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Right Patient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Right Equipment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Right Time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Right Insurance</a:t>
            </a:r>
          </a:p>
          <a:p>
            <a:endParaRPr lang="en-US" dirty="0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457200" y="375920"/>
            <a:ext cx="8229600" cy="59412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 kern="1200">
                <a:solidFill>
                  <a:schemeClr val="accent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dirty="0" smtClean="0"/>
              <a:t>Successful Technology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Traits of successful technology patients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Checks blood glucose 3-6 times a day</a:t>
            </a:r>
          </a:p>
          <a:p>
            <a:r>
              <a:rPr lang="en-US" sz="2000" dirty="0">
                <a:solidFill>
                  <a:schemeClr val="tx1"/>
                </a:solidFill>
              </a:rPr>
              <a:t>Doses insulin before meals</a:t>
            </a:r>
          </a:p>
          <a:p>
            <a:r>
              <a:rPr lang="en-US" sz="2000" dirty="0">
                <a:solidFill>
                  <a:schemeClr val="tx1"/>
                </a:solidFill>
              </a:rPr>
              <a:t>Weighs, measures and counts carbohydrates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Takes only amount of insulin recommended</a:t>
            </a:r>
          </a:p>
          <a:p>
            <a:r>
              <a:rPr lang="en-US" sz="2000" dirty="0">
                <a:solidFill>
                  <a:schemeClr val="tx1"/>
                </a:solidFill>
              </a:rPr>
              <a:t>Uses temp basal with activity changes</a:t>
            </a:r>
          </a:p>
          <a:p>
            <a:r>
              <a:rPr lang="en-US" sz="2000" dirty="0">
                <a:solidFill>
                  <a:schemeClr val="tx1"/>
                </a:solidFill>
              </a:rPr>
              <a:t>Rotates insulin infusion sites every three days</a:t>
            </a:r>
          </a:p>
          <a:p>
            <a:r>
              <a:rPr lang="en-US" sz="2000" dirty="0">
                <a:solidFill>
                  <a:schemeClr val="tx1"/>
                </a:solidFill>
              </a:rPr>
              <a:t>Able to upload device for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Insurance Coverage*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15937"/>
              </p:ext>
            </p:extLst>
          </p:nvPr>
        </p:nvGraphicFramePr>
        <p:xfrm>
          <a:off x="406401" y="1711127"/>
          <a:ext cx="396874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4299"/>
                <a:gridCol w="965200"/>
                <a:gridCol w="1619250"/>
              </a:tblGrid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Insurance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Pump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CGM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Private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Usually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Usually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Medicare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Dexcom</a:t>
                      </a:r>
                      <a:r>
                        <a:rPr lang="en-US" dirty="0" smtClean="0"/>
                        <a:t> Only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smtClean="0"/>
                        <a:t>Medicaid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Caresource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106633"/>
              </p:ext>
            </p:extLst>
          </p:nvPr>
        </p:nvGraphicFramePr>
        <p:xfrm>
          <a:off x="5073651" y="1707754"/>
          <a:ext cx="3490785" cy="2286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7480"/>
                <a:gridCol w="1016825"/>
                <a:gridCol w="1046480"/>
              </a:tblGrid>
              <a:tr h="484576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Insurance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Pump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CGM</a:t>
                      </a:r>
                      <a:endParaRPr lang="en-US" dirty="0"/>
                    </a:p>
                  </a:txBody>
                  <a:tcPr/>
                </a:tc>
              </a:tr>
              <a:tr h="450356">
                <a:tc>
                  <a:txBody>
                    <a:bodyPr/>
                    <a:lstStyle/>
                    <a:p>
                      <a:r>
                        <a:rPr lang="en-US" dirty="0" smtClean="0"/>
                        <a:t>Private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Usually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Usually</a:t>
                      </a:r>
                      <a:endParaRPr lang="en-US" dirty="0"/>
                    </a:p>
                  </a:txBody>
                  <a:tcPr/>
                </a:tc>
              </a:tr>
              <a:tr h="450356">
                <a:tc>
                  <a:txBody>
                    <a:bodyPr/>
                    <a:lstStyle/>
                    <a:p>
                      <a:r>
                        <a:rPr lang="en-US" dirty="0" smtClean="0"/>
                        <a:t>Medicare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450356">
                <a:tc>
                  <a:txBody>
                    <a:bodyPr/>
                    <a:lstStyle/>
                    <a:p>
                      <a:r>
                        <a:rPr lang="en-US" dirty="0" smtClean="0"/>
                        <a:t>Medicaid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  <a:tr h="450356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Caresource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23850" y="4597400"/>
            <a:ext cx="4616450" cy="276594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*Individual coverage can vary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401" y="1218684"/>
            <a:ext cx="3384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/>
              <a:t>Type 1 Diabetes</a:t>
            </a:r>
            <a:endParaRPr lang="en-US" sz="2600" b="1" dirty="0"/>
          </a:p>
        </p:txBody>
      </p:sp>
      <p:sp>
        <p:nvSpPr>
          <p:cNvPr id="25" name="Rectangle 24"/>
          <p:cNvSpPr/>
          <p:nvPr/>
        </p:nvSpPr>
        <p:spPr>
          <a:xfrm>
            <a:off x="5124451" y="1218683"/>
            <a:ext cx="3384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smtClean="0"/>
              <a:t>Type 2 Diabetes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6091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82079" y="1783080"/>
            <a:ext cx="5473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>
                <a:solidFill>
                  <a:schemeClr val="accent1"/>
                </a:solidFill>
              </a:rPr>
              <a:t>Future </a:t>
            </a:r>
            <a:r>
              <a:rPr lang="en-US" sz="5000" dirty="0" smtClean="0">
                <a:solidFill>
                  <a:schemeClr val="accent1"/>
                </a:solidFill>
              </a:rPr>
              <a:t>Technology</a:t>
            </a:r>
            <a:endParaRPr lang="en-US" sz="5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0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in-Pen (Companion </a:t>
            </a:r>
            <a:r>
              <a:rPr lang="en-US" dirty="0" smtClean="0"/>
              <a:t>Medical)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Bluetooth to </a:t>
            </a:r>
            <a:r>
              <a:rPr lang="en-US" sz="2000" dirty="0" smtClean="0">
                <a:solidFill>
                  <a:schemeClr val="tx1"/>
                </a:solidFill>
              </a:rPr>
              <a:t>i</a:t>
            </a:r>
            <a:r>
              <a:rPr lang="en-US" sz="2000" dirty="0">
                <a:solidFill>
                  <a:schemeClr val="tx1"/>
                </a:solidFill>
              </a:rPr>
              <a:t>P</a:t>
            </a:r>
            <a:r>
              <a:rPr lang="en-US" sz="2000" dirty="0" smtClean="0">
                <a:solidFill>
                  <a:schemeClr val="tx1"/>
                </a:solidFill>
              </a:rPr>
              <a:t>hone </a:t>
            </a:r>
            <a:r>
              <a:rPr lang="en-US" sz="2000" dirty="0">
                <a:solidFill>
                  <a:schemeClr val="tx1"/>
                </a:solidFill>
              </a:rPr>
              <a:t>(Android coming)</a:t>
            </a:r>
          </a:p>
          <a:p>
            <a:pPr lvl="1">
              <a:lnSpc>
                <a:spcPct val="100000"/>
              </a:lnSpc>
            </a:pPr>
            <a:r>
              <a:rPr lang="en-US" sz="2000" dirty="0" err="1">
                <a:solidFill>
                  <a:schemeClr val="tx1"/>
                </a:solidFill>
              </a:rPr>
              <a:t>Lispro</a:t>
            </a:r>
            <a:r>
              <a:rPr lang="en-US" sz="2000" dirty="0">
                <a:solidFill>
                  <a:schemeClr val="tx1"/>
                </a:solidFill>
              </a:rPr>
              <a:t> or </a:t>
            </a:r>
            <a:r>
              <a:rPr lang="en-US" sz="2000" dirty="0" err="1" smtClean="0">
                <a:solidFill>
                  <a:schemeClr val="tx1"/>
                </a:solidFill>
              </a:rPr>
              <a:t>Aspart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cartridges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Smartphone app</a:t>
            </a:r>
          </a:p>
          <a:p>
            <a:pPr lvl="2">
              <a:lnSpc>
                <a:spcPct val="10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Records </a:t>
            </a:r>
            <a:r>
              <a:rPr lang="en-US" sz="1600" dirty="0">
                <a:solidFill>
                  <a:schemeClr val="tx1"/>
                </a:solidFill>
              </a:rPr>
              <a:t>insulin </a:t>
            </a:r>
            <a:r>
              <a:rPr lang="en-US" sz="1600" dirty="0" smtClean="0">
                <a:solidFill>
                  <a:schemeClr val="tx1"/>
                </a:solidFill>
              </a:rPr>
              <a:t>doses (0.05 </a:t>
            </a:r>
            <a:r>
              <a:rPr lang="en-US" sz="1600" dirty="0">
                <a:solidFill>
                  <a:schemeClr val="tx1"/>
                </a:solidFill>
              </a:rPr>
              <a:t>to 30 units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</a:p>
          <a:p>
            <a:pPr lvl="2">
              <a:lnSpc>
                <a:spcPct val="10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Can build in alarms for dose reminders</a:t>
            </a:r>
          </a:p>
          <a:p>
            <a:pPr lvl="2">
              <a:lnSpc>
                <a:spcPct val="100000"/>
              </a:lnSpc>
            </a:pPr>
            <a:r>
              <a:rPr lang="en-US" sz="1600" dirty="0" smtClean="0">
                <a:solidFill>
                  <a:schemeClr val="tx1"/>
                </a:solidFill>
              </a:rPr>
              <a:t>Dose Calculator</a:t>
            </a:r>
          </a:p>
          <a:p>
            <a:pPr lvl="1">
              <a:lnSpc>
                <a:spcPct val="100000"/>
              </a:lnSpc>
            </a:pPr>
            <a:r>
              <a:rPr lang="en-US" sz="2000" dirty="0" smtClean="0">
                <a:solidFill>
                  <a:schemeClr val="tx1"/>
                </a:solidFill>
              </a:rPr>
              <a:t>Temperature Sensor alerts when out of pen out of acceptable range</a:t>
            </a:r>
          </a:p>
          <a:p>
            <a:pPr lvl="2">
              <a:lnSpc>
                <a:spcPct val="10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“freezing” to body temp</a:t>
            </a:r>
            <a:endParaRPr lang="en-US" sz="1800" dirty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FDA approved 2016.  </a:t>
            </a:r>
            <a:r>
              <a:rPr lang="en-US" sz="2000" dirty="0" smtClean="0">
                <a:solidFill>
                  <a:schemeClr val="tx1"/>
                </a:solidFill>
              </a:rPr>
              <a:t>Released </a:t>
            </a:r>
            <a:r>
              <a:rPr lang="en-US" sz="2000" dirty="0">
                <a:solidFill>
                  <a:schemeClr val="tx1"/>
                </a:solidFill>
              </a:rPr>
              <a:t>expected </a:t>
            </a:r>
            <a:r>
              <a:rPr lang="en-US" sz="2000" dirty="0" smtClean="0">
                <a:solidFill>
                  <a:schemeClr val="tx1"/>
                </a:solidFill>
              </a:rPr>
              <a:t>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47654" y="4709478"/>
            <a:ext cx="60203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http://www.healthline.com/diabetesmine/diabetes-tech-spectations-2017</a:t>
            </a:r>
          </a:p>
        </p:txBody>
      </p:sp>
    </p:spTree>
    <p:extLst>
      <p:ext uri="{BB962C8B-B14F-4D97-AF65-F5344CB8AC3E}">
        <p14:creationId xmlns:p14="http://schemas.microsoft.com/office/powerpoint/2010/main" val="375204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Insulin </a:t>
            </a:r>
            <a:r>
              <a:rPr lang="en-US" dirty="0" smtClean="0"/>
              <a:t>Pump / V-Go </a:t>
            </a:r>
            <a:r>
              <a:rPr lang="en-US" dirty="0"/>
              <a:t>Basics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1"/>
                </a:solidFill>
              </a:rPr>
              <a:t>A small mechanical device that continuously delivers insulin though a catheter that you place under the skin. May or may not see the catheter.</a:t>
            </a:r>
          </a:p>
          <a:p>
            <a:pPr lvl="1"/>
            <a:r>
              <a:rPr lang="en-US" sz="1800" dirty="0">
                <a:solidFill>
                  <a:srgbClr val="666666"/>
                </a:solidFill>
              </a:rPr>
              <a:t>Insulin pump changed every 2-3 days</a:t>
            </a:r>
          </a:p>
          <a:p>
            <a:pPr lvl="1"/>
            <a:r>
              <a:rPr lang="en-US" sz="1800" dirty="0">
                <a:solidFill>
                  <a:srgbClr val="666666"/>
                </a:solidFill>
              </a:rPr>
              <a:t>V-Go changed daily</a:t>
            </a:r>
          </a:p>
          <a:p>
            <a:pPr lvl="1"/>
            <a:r>
              <a:rPr lang="en-US" sz="1800" dirty="0">
                <a:solidFill>
                  <a:srgbClr val="666666"/>
                </a:solidFill>
              </a:rPr>
              <a:t>Does not come </a:t>
            </a:r>
            <a:r>
              <a:rPr lang="en-US" sz="1800" dirty="0" smtClean="0">
                <a:solidFill>
                  <a:srgbClr val="666666"/>
                </a:solidFill>
              </a:rPr>
              <a:t>pre-filled</a:t>
            </a:r>
          </a:p>
          <a:p>
            <a:pPr lvl="1"/>
            <a:endParaRPr lang="en-US" sz="1600" dirty="0"/>
          </a:p>
          <a:p>
            <a:r>
              <a:rPr lang="en-US" sz="2000" dirty="0">
                <a:solidFill>
                  <a:srgbClr val="000000"/>
                </a:solidFill>
              </a:rPr>
              <a:t>Delivers fast acting insulin two ways</a:t>
            </a:r>
          </a:p>
          <a:p>
            <a:pPr lvl="1"/>
            <a:r>
              <a:rPr lang="en-US" sz="1800" dirty="0">
                <a:solidFill>
                  <a:srgbClr val="0000FF"/>
                </a:solidFill>
              </a:rPr>
              <a:t>Bolus </a:t>
            </a:r>
            <a:r>
              <a:rPr lang="en-US" sz="1800" dirty="0"/>
              <a:t>(meal coverage and/or correction)</a:t>
            </a:r>
          </a:p>
          <a:p>
            <a:pPr lvl="1"/>
            <a:r>
              <a:rPr lang="en-US" sz="1800" dirty="0">
                <a:solidFill>
                  <a:srgbClr val="85CC49"/>
                </a:solidFill>
              </a:rPr>
              <a:t>Basal </a:t>
            </a:r>
            <a:r>
              <a:rPr lang="en-US" sz="1800" dirty="0"/>
              <a:t>(background coverage- replaces long acting insulin)</a:t>
            </a:r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6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Touchscreen Receiver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One button inserter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G6 transmitter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10 days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Once a day calibration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Acetaminophen </a:t>
            </a:r>
            <a:r>
              <a:rPr lang="en-US" sz="1800" dirty="0" smtClean="0">
                <a:solidFill>
                  <a:schemeClr val="tx1"/>
                </a:solidFill>
              </a:rPr>
              <a:t>restriction lifted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CF54799C-3E46-47B2-95F6-873DD4A4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Dexcom</a:t>
            </a:r>
            <a:endParaRPr lang="en-US" dirty="0"/>
          </a:p>
        </p:txBody>
      </p:sp>
      <p:pic>
        <p:nvPicPr>
          <p:cNvPr id="5122" name="Picture 2" descr="Dexcom's One-Touch Inserter for the Upcoming G6 (Photo Credit: Dexcom)">
            <a:extLst>
              <a:ext uri="{FF2B5EF4-FFF2-40B4-BE49-F238E27FC236}">
                <a16:creationId xmlns:a16="http://schemas.microsoft.com/office/drawing/2014/main" xmlns="" id="{E4CF4EF7-E3AB-4A5F-B61E-16056171E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368" y="1181377"/>
            <a:ext cx="2034045" cy="1474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744" y="4565327"/>
            <a:ext cx="75020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https://www.diabetesdaily.com/blog/a-look-at-dexcoms-upcoming-6th-7th-generation-cgm-tech-284530/</a:t>
            </a:r>
          </a:p>
        </p:txBody>
      </p:sp>
    </p:spTree>
    <p:extLst>
      <p:ext uri="{BB962C8B-B14F-4D97-AF65-F5344CB8AC3E}">
        <p14:creationId xmlns:p14="http://schemas.microsoft.com/office/powerpoint/2010/main" val="314500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CF54799C-3E46-47B2-95F6-873DD4A4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Tandem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542" y="800934"/>
            <a:ext cx="6400800" cy="357750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01051" y="4378441"/>
            <a:ext cx="337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dirty="0" smtClean="0"/>
              <a:t>www.tandemdiabetes.com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0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</a:rPr>
              <a:t>Vibe with G5 </a:t>
            </a:r>
            <a:r>
              <a:rPr lang="en-US" dirty="0" err="1" smtClean="0">
                <a:solidFill>
                  <a:schemeClr val="tx1"/>
                </a:solidFill>
              </a:rPr>
              <a:t>DexCom</a:t>
            </a:r>
            <a:r>
              <a:rPr lang="en-US" dirty="0" smtClean="0">
                <a:solidFill>
                  <a:schemeClr val="tx1"/>
                </a:solidFill>
              </a:rPr>
              <a:t> integration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CF54799C-3E46-47B2-95F6-873DD4A4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Animas Vibe Plus</a:t>
            </a:r>
          </a:p>
        </p:txBody>
      </p:sp>
      <p:pic>
        <p:nvPicPr>
          <p:cNvPr id="1026" name="Picture 2" descr="http://insulinnation.com/wp-content/uploads/2017/01/Insulin_Nation_FDA_Approves_Animas_OneTouch_Vibe_Plus_945px-825x5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949" y="1625913"/>
            <a:ext cx="4301462" cy="265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351" y="4732187"/>
            <a:ext cx="6847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http://insulinnation.com/treatment/fda-approves-animas-onetouch-vibe-plus/</a:t>
            </a:r>
          </a:p>
        </p:txBody>
      </p:sp>
    </p:spTree>
    <p:extLst>
      <p:ext uri="{BB962C8B-B14F-4D97-AF65-F5344CB8AC3E}">
        <p14:creationId xmlns:p14="http://schemas.microsoft.com/office/powerpoint/2010/main" val="311249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Partner with IBM Watson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Reads straight to smartphone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Uses Sugar IQ App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CF54799C-3E46-47B2-95F6-873DD4A48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Medtronic Stand Alone CGM</a:t>
            </a:r>
          </a:p>
        </p:txBody>
      </p:sp>
      <p:pic>
        <p:nvPicPr>
          <p:cNvPr id="4098" name="Picture 2" descr="http://www.healthline.com/hlcmsresource/images/00_Diabetes-Mine/Product-Shots/DTechSpectations2017/MedtronicSugarIQapp.jpeg">
            <a:extLst>
              <a:ext uri="{FF2B5EF4-FFF2-40B4-BE49-F238E27FC236}">
                <a16:creationId xmlns:a16="http://schemas.microsoft.com/office/drawing/2014/main" xmlns="" id="{E18DC071-1A76-44B6-948C-0BB0A82C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6988" y="1109904"/>
            <a:ext cx="2545842" cy="340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3792" y="4685466"/>
            <a:ext cx="53195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http://www.healthline.com/diabetesmine/diabetes-tech-spectations-2017#3</a:t>
            </a:r>
          </a:p>
        </p:txBody>
      </p:sp>
    </p:spTree>
    <p:extLst>
      <p:ext uri="{BB962C8B-B14F-4D97-AF65-F5344CB8AC3E}">
        <p14:creationId xmlns:p14="http://schemas.microsoft.com/office/powerpoint/2010/main" val="242200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Omnipod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http://www.healthline.com/hlcmsresource/images/00_Diabetes-Mine/Product-Shots/Pumps/OmniPodDashDigital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97" y="1168029"/>
            <a:ext cx="5648256" cy="289483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60420" y="4678792"/>
            <a:ext cx="5648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http://www.healthline.com/diabetesmine/diabetes-tech-spectations-2017#8</a:t>
            </a:r>
          </a:p>
        </p:txBody>
      </p:sp>
    </p:spTree>
    <p:extLst>
      <p:ext uri="{BB962C8B-B14F-4D97-AF65-F5344CB8AC3E}">
        <p14:creationId xmlns:p14="http://schemas.microsoft.com/office/powerpoint/2010/main" val="432572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Eversense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255000" cy="3248025"/>
          </a:xfrm>
        </p:spPr>
        <p:txBody>
          <a:bodyPr/>
          <a:lstStyle/>
          <a:p>
            <a:pPr lvl="1"/>
            <a:r>
              <a:rPr lang="en-US" sz="2000" dirty="0">
                <a:solidFill>
                  <a:schemeClr val="tx1"/>
                </a:solidFill>
              </a:rPr>
              <a:t>Not approved in the US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Sensor placed under the skin by doctor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Lasts up to 90 days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Transmitter is waterproof and rechargeable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Transmitter vibrates on the skin</a:t>
            </a:r>
          </a:p>
          <a:p>
            <a:pPr lvl="1"/>
            <a:r>
              <a:rPr lang="en-US" sz="2000" dirty="0">
                <a:solidFill>
                  <a:schemeClr val="tx1"/>
                </a:solidFill>
              </a:rPr>
              <a:t>Reads to smart 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3078" name="Picture 6" descr="Image result for eversense sensor image">
            <a:extLst>
              <a:ext uri="{FF2B5EF4-FFF2-40B4-BE49-F238E27FC236}">
                <a16:creationId xmlns:a16="http://schemas.microsoft.com/office/drawing/2014/main" xmlns="" id="{EAA5D82E-E33D-4FB0-A604-4DA50E756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35" y="2444044"/>
            <a:ext cx="2664968" cy="194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0397" y="4705489"/>
            <a:ext cx="33839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https://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eversensediabetes.com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9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Viacyte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Stem Cell-Derived Islet Replacement </a:t>
            </a:r>
            <a:r>
              <a:rPr lang="en-US" sz="2400" dirty="0" smtClean="0">
                <a:solidFill>
                  <a:schemeClr val="tx1"/>
                </a:solidFill>
              </a:rPr>
              <a:t>Therapies</a:t>
            </a:r>
          </a:p>
          <a:p>
            <a:pPr lvl="1"/>
            <a:r>
              <a:rPr lang="en-US" sz="2000" dirty="0" smtClean="0">
                <a:solidFill>
                  <a:schemeClr val="tx1"/>
                </a:solidFill>
              </a:rPr>
              <a:t>Human embryonic stem cells 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6" descr="http://viacyte.com/wp-content/uploads/Micrograph-of-PEC-Encap-small-300x17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362" y="1855498"/>
            <a:ext cx="3824461" cy="206240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306141" y="4652674"/>
            <a:ext cx="13821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viacyte.com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1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 Smart Contact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2050" name="Picture 2" descr="Google Introduces the Smart Contact Lens for Diabetic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98" y="994075"/>
            <a:ext cx="5736995" cy="315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3768" y="4695485"/>
            <a:ext cx="6734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http://www.diabeticconnect.com/diabetes-slideshows/420-the-future-of-diabetes-technology</a:t>
            </a:r>
          </a:p>
        </p:txBody>
      </p:sp>
    </p:spTree>
    <p:extLst>
      <p:ext uri="{BB962C8B-B14F-4D97-AF65-F5344CB8AC3E}">
        <p14:creationId xmlns:p14="http://schemas.microsoft.com/office/powerpoint/2010/main" val="326857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CeQur's</a:t>
            </a:r>
            <a:r>
              <a:rPr lang="en-US" dirty="0"/>
              <a:t> </a:t>
            </a:r>
            <a:r>
              <a:rPr lang="en-US" dirty="0" err="1"/>
              <a:t>PaQ</a:t>
            </a:r>
            <a:r>
              <a:rPr lang="en-US" dirty="0"/>
              <a:t> </a:t>
            </a:r>
            <a:r>
              <a:rPr lang="en-US" dirty="0" smtClean="0"/>
              <a:t>pump (available in Europe)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3074" name="Picture 2" descr="3. Patch P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477" y="1247416"/>
            <a:ext cx="3277898" cy="27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3626" y="4740544"/>
            <a:ext cx="7041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http://www.diabeticconnect.com/diabetes-slideshows/420-the-future-of-diabetes-technology</a:t>
            </a:r>
          </a:p>
        </p:txBody>
      </p:sp>
    </p:spTree>
    <p:extLst>
      <p:ext uri="{BB962C8B-B14F-4D97-AF65-F5344CB8AC3E}">
        <p14:creationId xmlns:p14="http://schemas.microsoft.com/office/powerpoint/2010/main" val="139185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 Glucose-Reading Breathalyzer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4098" name="Picture 2" descr="9. Blood Glucose-Reading Breathalyz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685" y="940390"/>
            <a:ext cx="4163225" cy="35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6979" y="4729949"/>
            <a:ext cx="6440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http://www.diabeticconnect.com/diabetes-slideshows/420-the-future-of-diabetes-technology</a:t>
            </a:r>
          </a:p>
        </p:txBody>
      </p:sp>
    </p:spTree>
    <p:extLst>
      <p:ext uri="{BB962C8B-B14F-4D97-AF65-F5344CB8AC3E}">
        <p14:creationId xmlns:p14="http://schemas.microsoft.com/office/powerpoint/2010/main" val="170111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Basal Insulin </a:t>
            </a:r>
            <a:r>
              <a:rPr lang="en-US" dirty="0" smtClean="0"/>
              <a:t>Delivery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7990885" cy="3813357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chemeClr val="tx1"/>
                </a:solidFill>
              </a:rPr>
              <a:t>Background insulin </a:t>
            </a:r>
          </a:p>
          <a:p>
            <a:pPr lvl="1"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Replaces long-acting insulin</a:t>
            </a:r>
          </a:p>
          <a:p>
            <a:pPr lvl="1"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Continuously delivers </a:t>
            </a:r>
            <a:r>
              <a:rPr lang="en-US" sz="2000" dirty="0" smtClean="0">
                <a:solidFill>
                  <a:schemeClr val="tx1"/>
                </a:solidFill>
              </a:rPr>
              <a:t>insulin </a:t>
            </a:r>
          </a:p>
          <a:p>
            <a:pPr lvl="1">
              <a:lnSpc>
                <a:spcPct val="114000"/>
              </a:lnSpc>
            </a:pPr>
            <a:endParaRPr lang="en-US" sz="1200" dirty="0">
              <a:solidFill>
                <a:schemeClr val="tx1"/>
              </a:solidFill>
            </a:endParaRPr>
          </a:p>
          <a:p>
            <a:pPr>
              <a:lnSpc>
                <a:spcPct val="114000"/>
              </a:lnSpc>
            </a:pPr>
            <a:r>
              <a:rPr lang="en-US" sz="2000" b="1" dirty="0">
                <a:solidFill>
                  <a:schemeClr val="tx1"/>
                </a:solidFill>
              </a:rPr>
              <a:t>Adjustable to fit energy needs </a:t>
            </a:r>
            <a:r>
              <a:rPr lang="en-US" sz="1800" b="1" dirty="0">
                <a:solidFill>
                  <a:schemeClr val="tx1"/>
                </a:solidFill>
              </a:rPr>
              <a:t>(Insulin Pump Only)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schemeClr val="tx1"/>
                </a:solidFill>
              </a:rPr>
              <a:t>Multiple Basal Rates 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schemeClr val="tx1"/>
                </a:solidFill>
              </a:rPr>
              <a:t>Temporary Basal Rates </a:t>
            </a:r>
          </a:p>
          <a:p>
            <a:pPr lvl="1">
              <a:lnSpc>
                <a:spcPct val="114000"/>
              </a:lnSpc>
            </a:pPr>
            <a:r>
              <a:rPr lang="en-US" sz="1800" dirty="0">
                <a:solidFill>
                  <a:schemeClr val="tx1"/>
                </a:solidFill>
              </a:rPr>
              <a:t>Basal Patterns (swing shift, exercise days, menstrual cycle)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66357" y="211667"/>
            <a:ext cx="1244600" cy="753533"/>
          </a:xfrm>
          <a:prstGeom prst="ellipse">
            <a:avLst/>
          </a:prstGeom>
          <a:noFill/>
          <a:ln>
            <a:solidFill>
              <a:srgbClr val="85CC4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1068388"/>
            <a:ext cx="8255000" cy="3248025"/>
          </a:xfrm>
          <a:prstGeom prst="rect">
            <a:avLst/>
          </a:prstGeom>
        </p:spPr>
        <p:txBody>
          <a:bodyPr/>
          <a:lstStyle>
            <a:lvl1pPr marL="290513" indent="-290513" algn="l" rtl="0" eaLnBrk="0" fontAlgn="base" hangingPunct="0">
              <a:lnSpc>
                <a:spcPct val="85000"/>
              </a:lnSpc>
              <a:spcBef>
                <a:spcPts val="12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85000"/>
              </a:lnSpc>
              <a:spcBef>
                <a:spcPts val="6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85000"/>
              </a:lnSpc>
              <a:spcBef>
                <a:spcPct val="35000"/>
              </a:spcBef>
              <a:spcAft>
                <a:spcPct val="0"/>
              </a:spcAft>
              <a:buClr>
                <a:srgbClr val="B2B2B2"/>
              </a:buClr>
              <a:buFont typeface="Wingdings" pitchFamily="2" charset="2"/>
              <a:buChar char="§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tx1"/>
                </a:solidFill>
              </a:rPr>
              <a:t>Lots of technology options – don’t make assumptions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Picking the right person and the right technology = success</a:t>
            </a:r>
          </a:p>
          <a:p>
            <a:pPr marL="0" indent="0">
              <a:buNone/>
            </a:pP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 smtClean="0">
                <a:solidFill>
                  <a:schemeClr val="tx1"/>
                </a:solidFill>
              </a:rPr>
              <a:t>Future technology is exciting.  Never promise what is not approved and available today</a:t>
            </a: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3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82079" y="1783080"/>
            <a:ext cx="54730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smtClean="0">
                <a:solidFill>
                  <a:schemeClr val="accent1"/>
                </a:solidFill>
              </a:rPr>
              <a:t>Thank you!</a:t>
            </a:r>
          </a:p>
          <a:p>
            <a:pPr algn="ctr"/>
            <a:r>
              <a:rPr lang="en-US" sz="3000" dirty="0" smtClean="0"/>
              <a:t>Janet.Zappe@osumc.edu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767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Bolus Insulin Delivery (Insulin Pump Only)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255000" cy="38133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tx1"/>
                </a:solidFill>
              </a:rPr>
              <a:t>Bolus Calculator 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lvl="1">
              <a:lnSpc>
                <a:spcPct val="100000"/>
              </a:lnSpc>
            </a:pPr>
            <a:r>
              <a:rPr lang="en-US" sz="1800" dirty="0" smtClean="0">
                <a:solidFill>
                  <a:schemeClr val="tx1"/>
                </a:solidFill>
              </a:rPr>
              <a:t>Carb </a:t>
            </a:r>
            <a:r>
              <a:rPr lang="en-US" sz="1800" dirty="0">
                <a:solidFill>
                  <a:schemeClr val="tx1"/>
                </a:solidFill>
              </a:rPr>
              <a:t>Ratio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Blood Sugar Target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Correction / Sensitivity 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Active Insulin / Insulin on </a:t>
            </a:r>
            <a:r>
              <a:rPr lang="en-US" sz="2000" dirty="0" smtClean="0">
                <a:solidFill>
                  <a:schemeClr val="tx1"/>
                </a:solidFill>
              </a:rPr>
              <a:t>Board</a:t>
            </a:r>
          </a:p>
          <a:p>
            <a:pPr>
              <a:lnSpc>
                <a:spcPct val="100000"/>
              </a:lnSpc>
            </a:pPr>
            <a:r>
              <a:rPr lang="en-US" sz="2000" b="1" dirty="0" smtClean="0">
                <a:solidFill>
                  <a:schemeClr val="tx1"/>
                </a:solidFill>
              </a:rPr>
              <a:t>Advanced </a:t>
            </a:r>
            <a:r>
              <a:rPr lang="en-US" sz="2000" b="1" dirty="0">
                <a:solidFill>
                  <a:schemeClr val="tx1"/>
                </a:solidFill>
              </a:rPr>
              <a:t>Bolus Features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Bolus insulin delivery over time (</a:t>
            </a:r>
            <a:r>
              <a:rPr lang="en-US" sz="2000" dirty="0" err="1">
                <a:solidFill>
                  <a:schemeClr val="tx1"/>
                </a:solidFill>
              </a:rPr>
              <a:t>ie</a:t>
            </a:r>
            <a:r>
              <a:rPr lang="en-US" sz="2000" dirty="0">
                <a:solidFill>
                  <a:schemeClr val="tx1"/>
                </a:solidFill>
              </a:rPr>
              <a:t>. 1-3 hours)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Bolus reminders for missed meals</a:t>
            </a:r>
          </a:p>
          <a:p>
            <a:pPr lvl="1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BG reminders after bolus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373031" y="211667"/>
            <a:ext cx="1244600" cy="753533"/>
          </a:xfrm>
          <a:prstGeom prst="ellipse">
            <a:avLst/>
          </a:prstGeom>
          <a:noFill/>
          <a:ln>
            <a:solidFill>
              <a:srgbClr val="0066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Advantages of </a:t>
            </a:r>
            <a:r>
              <a:rPr lang="en-US" dirty="0" smtClean="0"/>
              <a:t>CSII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686800" cy="381335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Multiple Basal Rates &amp; Patterns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Temporary Basal Rates (increase and decrease)</a:t>
            </a:r>
          </a:p>
          <a:p>
            <a:pPr lvl="1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Units per hour or percentage of current rate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Precision in Insulin Delivery (0.05 unit to 0.025unit)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Bolus Calculators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Software / Record Keeping / </a:t>
            </a:r>
            <a:r>
              <a:rPr lang="en-US" sz="2000" dirty="0" err="1">
                <a:solidFill>
                  <a:schemeClr val="tx1"/>
                </a:solidFill>
              </a:rPr>
              <a:t>Diasend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 / </a:t>
            </a:r>
            <a:r>
              <a:rPr lang="en-US" sz="2000" dirty="0" err="1" smtClean="0">
                <a:solidFill>
                  <a:schemeClr val="tx1"/>
                </a:solidFill>
              </a:rPr>
              <a:t>Glooko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Healthier glycemic </a:t>
            </a:r>
            <a:r>
              <a:rPr lang="en-US" sz="2000" dirty="0" smtClean="0">
                <a:solidFill>
                  <a:schemeClr val="tx1"/>
                </a:solidFill>
              </a:rPr>
              <a:t>variability</a:t>
            </a:r>
            <a:endParaRPr lang="en-US" sz="20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</a:rPr>
              <a:t>Consistent insulin delivery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Disadvantages of </a:t>
            </a:r>
            <a:r>
              <a:rPr lang="en-US" dirty="0" smtClean="0"/>
              <a:t>CSII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7200" y="1066987"/>
            <a:ext cx="8686800" cy="3813357"/>
          </a:xfrm>
        </p:spPr>
        <p:txBody>
          <a:bodyPr/>
          <a:lstStyle/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DKA Potential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Cost 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Privacy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Skin sensitivities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Infusion set issues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Being attached</a:t>
            </a:r>
          </a:p>
          <a:p>
            <a:pPr>
              <a:lnSpc>
                <a:spcPct val="114000"/>
              </a:lnSpc>
            </a:pPr>
            <a:r>
              <a:rPr lang="en-US" sz="2000" dirty="0">
                <a:solidFill>
                  <a:schemeClr val="tx1"/>
                </a:solidFill>
              </a:rPr>
              <a:t>Weight gain</a:t>
            </a:r>
          </a:p>
          <a:p>
            <a:pPr>
              <a:lnSpc>
                <a:spcPct val="114000"/>
              </a:lnSpc>
            </a:pP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4216FD-6AB8-4CAA-AE87-D3440EC6B7F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Suspend </a:t>
            </a:r>
            <a:r>
              <a:rPr lang="en-US" dirty="0" smtClean="0"/>
              <a:t>On Low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69C68D7-4E82-4AD4-B701-D735FC9E44E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 descr="Image result for Medtronic suspend on low pi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956" y="814284"/>
            <a:ext cx="4189493" cy="368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17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757&quot;&gt;&lt;property id=&quot;20148&quot; value=&quot;5&quot;/&gt;&lt;property id=&quot;20300&quot; value=&quot;Slide 1 - &amp;quot;The Ohio State University&amp;#x0D;&amp;#x0A;College of Medicine&amp;quot;&quot;/&gt;&lt;property id=&quot;20307&quot; value=&quot;256&quot;/&gt;&lt;/object&gt;&lt;object type=&quot;3&quot; unique_id=&quot;11758&quot;&gt;&lt;property id=&quot;20148&quot; value=&quot;5&quot;/&gt;&lt;property id=&quot;20300&quot; value=&quot;Slide 2 - &amp;quot;Outline&amp;quot;&quot;/&gt;&lt;property id=&quot;20307&quot; value=&quot;257&quot;/&gt;&lt;/object&gt;&lt;object type=&quot;3&quot; unique_id=&quot;11759&quot;&gt;&lt;property id=&quot;20148&quot; value=&quot;5&quot;/&gt;&lt;property id=&quot;20300&quot; value=&quot;Slide 3 - &amp;quot;College of Medicine&amp;quot;&quot;/&gt;&lt;property id=&quot;20307&quot; value=&quot;258&quot;/&gt;&lt;/object&gt;&lt;object type=&quot;3&quot; unique_id=&quot;11760&quot;&gt;&lt;property id=&quot;20148&quot; value=&quot;5&quot;/&gt;&lt;property id=&quot;20300&quot; value=&quot;Slide 4 - &amp;quot;College of Medicine&amp;quot;&quot;/&gt;&lt;property id=&quot;20307&quot; value=&quot;259&quot;/&gt;&lt;/object&gt;&lt;object type=&quot;3&quot; unique_id=&quot;11761&quot;&gt;&lt;property id=&quot;20148&quot; value=&quot;5&quot;/&gt;&lt;property id=&quot;20300&quot; value=&quot;Slide 5 - &amp;quot;Curricular Components&amp;quot;&quot;/&gt;&lt;property id=&quot;20307&quot; value=&quot;260&quot;/&gt;&lt;/object&gt;&lt;object type=&quot;3&quot; unique_id=&quot;11762&quot;&gt;&lt;property id=&quot;20148&quot; value=&quot;5&quot;/&gt;&lt;property id=&quot;20300&quot; value=&quot;Slide 6 - &amp;quot;Anatomy&amp;quot;&quot;/&gt;&lt;property id=&quot;20307&quot; value=&quot;261&quot;/&gt;&lt;/object&gt;&lt;object type=&quot;3&quot; unique_id=&quot;11763&quot;&gt;&lt;property id=&quot;20148&quot; value=&quot;5&quot;/&gt;&lt;property id=&quot;20300&quot; value=&quot;Slide 7 - &amp;quot;Integrated Pathway&amp;quot;&quot;/&gt;&lt;property id=&quot;20307&quot; value=&quot;262&quot;/&gt;&lt;/object&gt;&lt;object type=&quot;3&quot; unique_id=&quot;11764&quot;&gt;&lt;property id=&quot;20148&quot; value=&quot;5&quot;/&gt;&lt;property id=&quot;20300&quot; value=&quot;Slide 8 - &amp;quot;Independent Study Pathway&amp;quot;&quot;/&gt;&lt;property id=&quot;20307&quot; value=&quot;263&quot;/&gt;&lt;/object&gt;&lt;object type=&quot;3&quot; unique_id=&quot;11765&quot;&gt;&lt;property id=&quot;20148&quot; value=&quot;5&quot;/&gt;&lt;property id=&quot;20300&quot; value=&quot;Slide 9 - &amp;quot;Clinical Assessment &amp;amp; Problem Solving  (CAPS)&amp;quot;&quot;/&gt;&lt;property id=&quot;20307&quot; value=&quot;264&quot;/&gt;&lt;/object&gt;&lt;object type=&quot;3&quot; unique_id=&quot;11766&quot;&gt;&lt;property id=&quot;20148&quot; value=&quot;5&quot;/&gt;&lt;property id=&quot;20300&quot; value=&quot;Slide 10 - &amp;quot;CAPS continued&amp;quot;&quot;/&gt;&lt;property id=&quot;20307&quot; value=&quot;265&quot;/&gt;&lt;/object&gt;&lt;object type=&quot;3&quot; unique_id=&quot;11767&quot;&gt;&lt;property id=&quot;20148&quot; value=&quot;5&quot;/&gt;&lt;property id=&quot;20300&quot; value=&quot;Slide 11 - &amp;quot;Service Learning&amp;quot;&quot;/&gt;&lt;property id=&quot;20307&quot; value=&quot;266&quot;/&gt;&lt;/object&gt;&lt;object type=&quot;3&quot; unique_id=&quot;11768&quot;&gt;&lt;property id=&quot;20148&quot; value=&quot;5&quot;/&gt;&lt;property id=&quot;20300&quot; value=&quot;Slide 12 - &amp;quot;Opportunities&amp;quot;&quot;/&gt;&lt;property id=&quot;20307&quot; value=&quot;267&quot;/&gt;&lt;/object&gt;&lt;object type=&quot;3&quot; unique_id=&quot;11769&quot;&gt;&lt;property id=&quot;20148&quot; value=&quot;5&quot;/&gt;&lt;property id=&quot;20300&quot; value=&quot;Slide 13 - &amp;quot;Student Wellness&amp;quot;&quot;/&gt;&lt;property id=&quot;20307&quot; value=&quot;268&quot;/&gt;&lt;/object&gt;&lt;object type=&quot;3&quot; unique_id=&quot;11770&quot;&gt;&lt;property id=&quot;20148&quot; value=&quot;5&quot;/&gt;&lt;property id=&quot;20300&quot; value=&quot;Slide 14 - &amp;quot;Med 3 Year&amp;quot;&quot;/&gt;&lt;property id=&quot;20307&quot; value=&quot;269&quot;/&gt;&lt;/object&gt;&lt;object type=&quot;3&quot; unique_id=&quot;11771&quot;&gt;&lt;property id=&quot;20148&quot; value=&quot;5&quot;/&gt;&lt;property id=&quot;20300&quot; value=&quot;Slide 15 - &amp;quot;Hospital Locations&amp;quot;&quot;/&gt;&lt;property id=&quot;20307&quot; value=&quot;270&quot;/&gt;&lt;/object&gt;&lt;object type=&quot;3&quot; unique_id=&quot;11772&quot;&gt;&lt;property id=&quot;20148&quot; value=&quot;5&quot;/&gt;&lt;property id=&quot;20300&quot; value=&quot;Slide 16&quot;/&gt;&lt;property id=&quot;20307&quot; value=&quot;271&quot;/&gt;&lt;/object&gt;&lt;object type=&quot;3&quot; unique_id=&quot;11773&quot;&gt;&lt;property id=&quot;20148&quot; value=&quot;5&quot;/&gt;&lt;property id=&quot;20300&quot; value=&quot;Slide 17&quot;/&gt;&lt;property id=&quot;20307&quot; value=&quot;272&quot;/&gt;&lt;/object&gt;&lt;object type=&quot;3&quot; unique_id=&quot;11775&quot;&gt;&lt;property id=&quot;20148&quot; value=&quot;5&quot;/&gt;&lt;property id=&quot;20300&quot; value=&quot;Slide 19 - &amp;quot;Med&amp;#x0D;&amp;#x0A;4 Year&amp;quot;&quot;/&gt;&lt;property id=&quot;20307&quot; value=&quot;274&quot;/&gt;&lt;/object&gt;&lt;object type=&quot;3&quot; unique_id=&quot;11776&quot;&gt;&lt;property id=&quot;20148&quot; value=&quot;5&quot;/&gt;&lt;property id=&quot;20300&quot; value=&quot;Slide 20 - &amp;quot;2009 Residency MATCH&amp;quot;&quot;/&gt;&lt;property id=&quot;20307&quot; value=&quot;275&quot;/&gt;&lt;/object&gt;&lt;object type=&quot;3&quot; unique_id=&quot;11777&quot;&gt;&lt;property id=&quot;20148&quot; value=&quot;5&quot;/&gt;&lt;property id=&quot;20300&quot; value=&quot;Slide 21 - &amp;quot;2009 PGY-1 Specialty Distribution&amp;quot;&quot;/&gt;&lt;property id=&quot;20307&quot; value=&quot;276&quot;/&gt;&lt;/object&gt;&lt;object type=&quot;3&quot; unique_id=&quot;11778&quot;&gt;&lt;property id=&quot;20148&quot; value=&quot;5&quot;/&gt;&lt;property id=&quot;20300&quot; value=&quot;Slide 22 - &amp;quot;USMLE&amp;quot;&quot;/&gt;&lt;property id=&quot;20307&quot; value=&quot;277&quot;/&gt;&lt;/object&gt;&lt;object type=&quot;3&quot; unique_id=&quot;11779&quot;&gt;&lt;property id=&quot;20148&quot; value=&quot;5&quot;/&gt;&lt;property id=&quot;20300&quot; value=&quot;Slide 23 - &amp;quot;Key Initiatives&amp;quot;&quot;/&gt;&lt;property id=&quot;20307&quot; value=&quot;278&quot;/&gt;&lt;/object&gt;&lt;object type=&quot;3&quot; unique_id=&quot;11780&quot;&gt;&lt;property id=&quot;20148&quot; value=&quot;5&quot;/&gt;&lt;property id=&quot;20300&quot; value=&quot;Slide 24 - &amp;quot;Signature Programs&amp;quot;&quot;/&gt;&lt;property id=&quot;20307&quot; value=&quot;279&quot;/&gt;&lt;/object&gt;&lt;object type=&quot;3&quot; unique_id=&quot;11781&quot;&gt;&lt;property id=&quot;20148&quot; value=&quot;5&quot;/&gt;&lt;property id=&quot;20300&quot; value=&quot;Slide 25 - &amp;quot;The Ohio State University&amp;quot;&quot;/&gt;&lt;property id=&quot;20307&quot; value=&quot;280&quot;/&gt;&lt;/object&gt;&lt;object type=&quot;3&quot; unique_id=&quot;11782&quot;&gt;&lt;property id=&quot;20148&quot; value=&quot;5&quot;/&gt;&lt;property id=&quot;20300&quot; value=&quot;Slide 26 - &amp;quot;Columbus, Ohio&amp;quot;&quot;/&gt;&lt;property id=&quot;20307&quot; value=&quot;281&quot;/&gt;&lt;/object&gt;&lt;object type=&quot;3&quot; unique_id=&quot;11783&quot;&gt;&lt;property id=&quot;20148&quot; value=&quot;5&quot;/&gt;&lt;property id=&quot;20300&quot; value=&quot;Slide 27 - &amp;quot;http://medicine.osu.edu&amp;quot;&quot;/&gt;&lt;property id=&quot;20307&quot; value=&quot;282&quot;/&gt;&lt;/object&gt;&lt;object type=&quot;3&quot; unique_id=&quot;11784&quot;&gt;&lt;property id=&quot;20148&quot; value=&quot;5&quot;/&gt;&lt;property id=&quot;20300&quot; value=&quot;Slide 28&quot;/&gt;&lt;property id=&quot;20307&quot; value=&quot;283&quot;/&gt;&lt;/object&gt;&lt;object type=&quot;3&quot; unique_id=&quot;12607&quot;&gt;&lt;property id=&quot;20148&quot; value=&quot;5&quot;/&gt;&lt;property id=&quot;20300&quot; value=&quot;Slide 18 - &amp;quot;ProjectONE: Creating the Future of Medicine&amp;quot;&quot;/&gt;&lt;property id=&quot;20307&quot; value=&quot;284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2013 OSUWMC Template">
  <a:themeElements>
    <a:clrScheme name="OSUWMC Sept 2013">
      <a:dk1>
        <a:srgbClr val="000000"/>
      </a:dk1>
      <a:lt1>
        <a:srgbClr val="FFFFFF"/>
      </a:lt1>
      <a:dk2>
        <a:srgbClr val="666666"/>
      </a:dk2>
      <a:lt2>
        <a:srgbClr val="F2F2F2"/>
      </a:lt2>
      <a:accent1>
        <a:srgbClr val="BB0000"/>
      </a:accent1>
      <a:accent2>
        <a:srgbClr val="D25F15"/>
      </a:accent2>
      <a:accent3>
        <a:srgbClr val="7DA1C4"/>
      </a:accent3>
      <a:accent4>
        <a:srgbClr val="880063"/>
      </a:accent4>
      <a:accent5>
        <a:srgbClr val="999500"/>
      </a:accent5>
      <a:accent6>
        <a:srgbClr val="65513C"/>
      </a:accent6>
      <a:hlink>
        <a:srgbClr val="4B79A5"/>
      </a:hlink>
      <a:folHlink>
        <a:srgbClr val="A3A3A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1CAD4B521F8749A72C66E6CA80DA82" ma:contentTypeVersion="2" ma:contentTypeDescription="Create a new document." ma:contentTypeScope="" ma:versionID="d0483f9fefd908a120fbee87fba9ff6d">
  <xsd:schema xmlns:xsd="http://www.w3.org/2001/XMLSchema" xmlns:xs="http://www.w3.org/2001/XMLSchema" xmlns:p="http://schemas.microsoft.com/office/2006/metadata/properties" xmlns:ns2="eacbd4e1-6f7d-4cc1-92db-35588741376f" targetNamespace="http://schemas.microsoft.com/office/2006/metadata/properties" ma:root="true" ma:fieldsID="425e620e79c3fcdf391d3210fd40dd8a" ns2:_="">
    <xsd:import namespace="eacbd4e1-6f7d-4cc1-92db-35588741376f"/>
    <xsd:element name="properties">
      <xsd:complexType>
        <xsd:sequence>
          <xsd:element name="documentManagement">
            <xsd:complexType>
              <xsd:all>
                <xsd:element ref="ns2:Thumbnail" minOccurs="0"/>
                <xsd:element ref="ns2:User_x0020_Type" minOccurs="0"/>
                <xsd:element ref="ns2:Data_x0020_Classification"/>
                <xsd:element ref="ns2:Security_x0020_Disclaimer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cbd4e1-6f7d-4cc1-92db-35588741376f" elementFormDefault="qualified">
    <xsd:import namespace="http://schemas.microsoft.com/office/2006/documentManagement/types"/>
    <xsd:import namespace="http://schemas.microsoft.com/office/infopath/2007/PartnerControls"/>
    <xsd:element name="Thumbnail" ma:index="8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User_x0020_Type" ma:index="9" nillable="true" ma:displayName="User Type" ma:default="Advanced PowerPoint Users" ma:format="Dropdown" ma:internalName="User_x0020_Type">
      <xsd:simpleType>
        <xsd:restriction base="dms:Choice">
          <xsd:enumeration value="Advanced PowerPoint Users"/>
          <xsd:enumeration value="Regular PowerPoint Users"/>
        </xsd:restriction>
      </xsd:simpleType>
    </xsd:element>
    <xsd:element name="Data_x0020_Classification" ma:index="10" ma:displayName="Data Classification" ma:default="Limited Access" ma:format="Dropdown" ma:internalName="Data_x0020_Classification">
      <xsd:simpleType>
        <xsd:restriction base="dms:Choice">
          <xsd:enumeration value="Public"/>
          <xsd:enumeration value="Limited Access"/>
        </xsd:restriction>
      </xsd:simpleType>
    </xsd:element>
    <xsd:element name="Security_x0020_Disclaimer" ma:index="11" ma:displayName="Security Disclaimer" ma:description="This document does not contain Personal Health Information (PHI) or other restricted data." ma:format="Dropdown" ma:internalName="Security_x0020_Disclaimer">
      <xsd:simpleType>
        <xsd:restriction base="dms:Choice">
          <xsd:enumeration value="Y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ser_x0020_Type xmlns="eacbd4e1-6f7d-4cc1-92db-35588741376f">Advanced PowerPoint Users</User_x0020_Type>
    <Security_x0020_Disclaimer xmlns="eacbd4e1-6f7d-4cc1-92db-35588741376f">Yes</Security_x0020_Disclaimer>
    <Data_x0020_Classification xmlns="eacbd4e1-6f7d-4cc1-92db-35588741376f">Public</Data_x0020_Classification>
    <Thumbnail xmlns="eacbd4e1-6f7d-4cc1-92db-35588741376f">
      <Url xsi:nil="true"/>
      <Description xsi:nil="true"/>
    </Thumbnail>
  </documentManagement>
</p:properties>
</file>

<file path=customXml/itemProps1.xml><?xml version="1.0" encoding="utf-8"?>
<ds:datastoreItem xmlns:ds="http://schemas.openxmlformats.org/officeDocument/2006/customXml" ds:itemID="{03AD0902-E65F-47B7-9EF8-39578676F8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cbd4e1-6f7d-4cc1-92db-35588741376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AB9726-D2E4-40F4-B297-D10D058160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3F9611-F642-49DA-B2C9-7274B713D0C8}">
  <ds:schemaRefs>
    <ds:schemaRef ds:uri="http://purl.org/dc/elements/1.1/"/>
    <ds:schemaRef ds:uri="http://schemas.microsoft.com/office/2006/metadata/properties"/>
    <ds:schemaRef ds:uri="http://purl.org/dc/terms/"/>
    <ds:schemaRef ds:uri="http://schemas.microsoft.com/office/2006/documentManagement/types"/>
    <ds:schemaRef ds:uri="http://purl.org/dc/dcmitype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eacbd4e1-6f7d-4cc1-92db-35588741376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40926</TotalTime>
  <Words>1975</Words>
  <Application>Microsoft Office PowerPoint</Application>
  <PresentationFormat>On-screen Show (16:9)</PresentationFormat>
  <Paragraphs>427</Paragraphs>
  <Slides>51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Effra</vt:lpstr>
      <vt:lpstr>Effra Light</vt:lpstr>
      <vt:lpstr>Oriya Sangam MN</vt:lpstr>
      <vt:lpstr>Wingdings</vt:lpstr>
      <vt:lpstr>2013 OSUWMC Template</vt:lpstr>
      <vt:lpstr>Tools of the Trade </vt:lpstr>
      <vt:lpstr>Scarlet &amp; Gray Way to Diabetes Self-Management</vt:lpstr>
      <vt:lpstr>Objectives</vt:lpstr>
      <vt:lpstr>Insulin Pump / V-Go Basics</vt:lpstr>
      <vt:lpstr>Basal Insulin Delivery</vt:lpstr>
      <vt:lpstr> Bolus Insulin Delivery (Insulin Pump Only) </vt:lpstr>
      <vt:lpstr>Advantages of CSII</vt:lpstr>
      <vt:lpstr>Disadvantages of CSII</vt:lpstr>
      <vt:lpstr>Suspend On Low</vt:lpstr>
      <vt:lpstr>Suspend Before Low</vt:lpstr>
      <vt:lpstr>Auto Mode Delivery – Medtronic Only</vt:lpstr>
      <vt:lpstr>The need for more time in TARGET glucose range Avoiding highs and lows can have significant impact </vt:lpstr>
      <vt:lpstr>Four days in Auto Mode</vt:lpstr>
      <vt:lpstr>Insulin Delivery Options</vt:lpstr>
      <vt:lpstr>Animas OneTouch ®Ping or ® Vibe </vt:lpstr>
      <vt:lpstr>Medtronic MiniMed® 530G, 630G or 670G</vt:lpstr>
      <vt:lpstr>OmniPod®</vt:lpstr>
      <vt:lpstr>Tandem®</vt:lpstr>
      <vt:lpstr>V-Go ® 20, 30 or 40</vt:lpstr>
      <vt:lpstr>I-Port</vt:lpstr>
      <vt:lpstr>Novo Pen Echo</vt:lpstr>
      <vt:lpstr>Continuous Glucose Monitor (GGM)</vt:lpstr>
      <vt:lpstr>CGM Basics</vt:lpstr>
      <vt:lpstr>CGM Supplies</vt:lpstr>
      <vt:lpstr>Advantages of CGM Therapy</vt:lpstr>
      <vt:lpstr>Disadvantages of CGM Therapy</vt:lpstr>
      <vt:lpstr>Continuous Glucose Monitor Options</vt:lpstr>
      <vt:lpstr>DexcomTM</vt:lpstr>
      <vt:lpstr>Medtronic</vt:lpstr>
      <vt:lpstr>Freestyle Libre Pro</vt:lpstr>
      <vt:lpstr>PowerPoint Presentation</vt:lpstr>
      <vt:lpstr>Interface Actions</vt:lpstr>
      <vt:lpstr>Diasend</vt:lpstr>
      <vt:lpstr>Medtronic</vt:lpstr>
      <vt:lpstr>PowerPoint Presentation</vt:lpstr>
      <vt:lpstr>Traits of successful technology patients</vt:lpstr>
      <vt:lpstr>Insurance Coverage*</vt:lpstr>
      <vt:lpstr>PowerPoint Presentation</vt:lpstr>
      <vt:lpstr>in-Pen (Companion Medical) </vt:lpstr>
      <vt:lpstr>Dexcom</vt:lpstr>
      <vt:lpstr>Tandem</vt:lpstr>
      <vt:lpstr>Animas Vibe Plus</vt:lpstr>
      <vt:lpstr>Medtronic Stand Alone CGM</vt:lpstr>
      <vt:lpstr>Omnipod</vt:lpstr>
      <vt:lpstr>Eversense</vt:lpstr>
      <vt:lpstr>Viacyte</vt:lpstr>
      <vt:lpstr>Google Smart Contact</vt:lpstr>
      <vt:lpstr>CeQur's PaQ pump (available in Europe)</vt:lpstr>
      <vt:lpstr>Blood Glucose-Reading Breathalyzer</vt:lpstr>
      <vt:lpstr>Conclusions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Snyder, Elizabeth</dc:creator>
  <cp:lastModifiedBy>AGEE, SUSAN C CIV USAF AFMC 88 MDOS/SGOMI</cp:lastModifiedBy>
  <cp:revision>1077</cp:revision>
  <cp:lastPrinted>2016-12-06T13:45:25Z</cp:lastPrinted>
  <dcterms:created xsi:type="dcterms:W3CDTF">2014-06-12T15:45:28Z</dcterms:created>
  <dcterms:modified xsi:type="dcterms:W3CDTF">2017-09-28T17:59:41Z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0x010100FB1CAD4B521F8749A72C66E6CA80DA82</vt:lpwstr>
  </property>
</Properties>
</file>